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6"/>
  </p:notesMasterIdLst>
  <p:sldIdLst>
    <p:sldId id="291"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0" r:id="rId26"/>
    <p:sldId id="280" r:id="rId27"/>
    <p:sldId id="281" r:id="rId28"/>
    <p:sldId id="282" r:id="rId29"/>
    <p:sldId id="283" r:id="rId30"/>
    <p:sldId id="284" r:id="rId31"/>
    <p:sldId id="285" r:id="rId32"/>
    <p:sldId id="287" r:id="rId33"/>
    <p:sldId id="289" r:id="rId34"/>
    <p:sldId id="288" r:id="rId35"/>
  </p:sldIdLst>
  <p:sldSz cx="9144000" cy="5143500" type="screen16x9"/>
  <p:notesSz cx="6858000" cy="9144000"/>
  <p:embeddedFontLst>
    <p:embeddedFont>
      <p:font typeface="Aharoni" panose="02010803020104030203" pitchFamily="2" charset="-79"/>
      <p:bold r:id="rId37"/>
    </p:embeddedFont>
    <p:embeddedFont>
      <p:font typeface="Lato" panose="020F0502020204030203"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90">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3E"/>
    <a:srgbClr val="FFFFFF"/>
    <a:srgbClr val="1F4529"/>
    <a:srgbClr val="E6E9AF"/>
    <a:srgbClr val="DEAA79"/>
    <a:srgbClr val="85A98F"/>
    <a:srgbClr val="E38E4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20470F-15A1-4DFE-ACBA-58BD1D79E9D3}" v="67" dt="2024-11-29T06:49:41.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299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balabaskaran@gmail.com" userId="56d15da3a80a1a7f" providerId="LiveId" clId="{E420470F-15A1-4DFE-ACBA-58BD1D79E9D3}"/>
    <pc:docChg chg="undo custSel addSld delSld modSld sldOrd modMainMaster">
      <pc:chgData name="yogeshbalabaskaran@gmail.com" userId="56d15da3a80a1a7f" providerId="LiveId" clId="{E420470F-15A1-4DFE-ACBA-58BD1D79E9D3}" dt="2024-11-29T06:50:13.257" v="546" actId="962"/>
      <pc:docMkLst>
        <pc:docMk/>
      </pc:docMkLst>
      <pc:sldChg chg="del setBg">
        <pc:chgData name="yogeshbalabaskaran@gmail.com" userId="56d15da3a80a1a7f" providerId="LiveId" clId="{E420470F-15A1-4DFE-ACBA-58BD1D79E9D3}" dt="2024-11-29T06:40:52.057" v="464" actId="47"/>
        <pc:sldMkLst>
          <pc:docMk/>
          <pc:sldMk cId="0" sldId="256"/>
        </pc:sldMkLst>
      </pc:sldChg>
      <pc:sldChg chg="setBg">
        <pc:chgData name="yogeshbalabaskaran@gmail.com" userId="56d15da3a80a1a7f" providerId="LiveId" clId="{E420470F-15A1-4DFE-ACBA-58BD1D79E9D3}" dt="2024-11-29T05:50:02.212" v="142"/>
        <pc:sldMkLst>
          <pc:docMk/>
          <pc:sldMk cId="0" sldId="257"/>
        </pc:sldMkLst>
      </pc:sldChg>
      <pc:sldChg chg="addSp delSp modSp mod delAnim modAnim">
        <pc:chgData name="yogeshbalabaskaran@gmail.com" userId="56d15da3a80a1a7f" providerId="LiveId" clId="{E420470F-15A1-4DFE-ACBA-58BD1D79E9D3}" dt="2024-11-29T06:38:46.332" v="458" actId="1076"/>
        <pc:sldMkLst>
          <pc:docMk/>
          <pc:sldMk cId="0" sldId="261"/>
        </pc:sldMkLst>
        <pc:spChg chg="mod">
          <ac:chgData name="yogeshbalabaskaran@gmail.com" userId="56d15da3a80a1a7f" providerId="LiveId" clId="{E420470F-15A1-4DFE-ACBA-58BD1D79E9D3}" dt="2024-11-29T06:38:29.765" v="454" actId="1076"/>
          <ac:spMkLst>
            <pc:docMk/>
            <pc:sldMk cId="0" sldId="261"/>
            <ac:spMk id="167" creationId="{00000000-0000-0000-0000-000000000000}"/>
          </ac:spMkLst>
        </pc:spChg>
        <pc:picChg chg="add mod">
          <ac:chgData name="yogeshbalabaskaran@gmail.com" userId="56d15da3a80a1a7f" providerId="LiveId" clId="{E420470F-15A1-4DFE-ACBA-58BD1D79E9D3}" dt="2024-11-29T06:38:46.332" v="458" actId="1076"/>
          <ac:picMkLst>
            <pc:docMk/>
            <pc:sldMk cId="0" sldId="261"/>
            <ac:picMk id="2" creationId="{00000000-0000-0000-0000-000000000000}"/>
          </ac:picMkLst>
        </pc:picChg>
        <pc:picChg chg="del">
          <ac:chgData name="yogeshbalabaskaran@gmail.com" userId="56d15da3a80a1a7f" providerId="LiveId" clId="{E420470F-15A1-4DFE-ACBA-58BD1D79E9D3}" dt="2024-11-29T06:38:25.804" v="453" actId="21"/>
          <ac:picMkLst>
            <pc:docMk/>
            <pc:sldMk cId="0" sldId="261"/>
            <ac:picMk id="166" creationId="{00000000-0000-0000-0000-000000000000}"/>
          </ac:picMkLst>
        </pc:picChg>
      </pc:sldChg>
      <pc:sldChg chg="modSp mod">
        <pc:chgData name="yogeshbalabaskaran@gmail.com" userId="56d15da3a80a1a7f" providerId="LiveId" clId="{E420470F-15A1-4DFE-ACBA-58BD1D79E9D3}" dt="2024-11-29T06:39:13.323" v="461" actId="20577"/>
        <pc:sldMkLst>
          <pc:docMk/>
          <pc:sldMk cId="0" sldId="264"/>
        </pc:sldMkLst>
        <pc:spChg chg="mod">
          <ac:chgData name="yogeshbalabaskaran@gmail.com" userId="56d15da3a80a1a7f" providerId="LiveId" clId="{E420470F-15A1-4DFE-ACBA-58BD1D79E9D3}" dt="2024-11-29T06:39:13.323" v="461" actId="20577"/>
          <ac:spMkLst>
            <pc:docMk/>
            <pc:sldMk cId="0" sldId="264"/>
            <ac:spMk id="189" creationId="{00000000-0000-0000-0000-000000000000}"/>
          </ac:spMkLst>
        </pc:spChg>
      </pc:sldChg>
      <pc:sldChg chg="modSp mod">
        <pc:chgData name="yogeshbalabaskaran@gmail.com" userId="56d15da3a80a1a7f" providerId="LiveId" clId="{E420470F-15A1-4DFE-ACBA-58BD1D79E9D3}" dt="2024-11-29T06:39:28.557" v="462" actId="207"/>
        <pc:sldMkLst>
          <pc:docMk/>
          <pc:sldMk cId="0" sldId="265"/>
        </pc:sldMkLst>
        <pc:spChg chg="mod">
          <ac:chgData name="yogeshbalabaskaran@gmail.com" userId="56d15da3a80a1a7f" providerId="LiveId" clId="{E420470F-15A1-4DFE-ACBA-58BD1D79E9D3}" dt="2024-11-29T06:39:28.557" v="462" actId="207"/>
          <ac:spMkLst>
            <pc:docMk/>
            <pc:sldMk cId="0" sldId="265"/>
            <ac:spMk id="3" creationId="{248698C7-7E46-6944-B5D9-1BDA21CC78FF}"/>
          </ac:spMkLst>
        </pc:spChg>
        <pc:spChg chg="mod">
          <ac:chgData name="yogeshbalabaskaran@gmail.com" userId="56d15da3a80a1a7f" providerId="LiveId" clId="{E420470F-15A1-4DFE-ACBA-58BD1D79E9D3}" dt="2024-11-29T05:51:24.310" v="151" actId="14100"/>
          <ac:spMkLst>
            <pc:docMk/>
            <pc:sldMk cId="0" sldId="265"/>
            <ac:spMk id="195" creationId="{00000000-0000-0000-0000-000000000000}"/>
          </ac:spMkLst>
        </pc:spChg>
        <pc:picChg chg="mod modCrop">
          <ac:chgData name="yogeshbalabaskaran@gmail.com" userId="56d15da3a80a1a7f" providerId="LiveId" clId="{E420470F-15A1-4DFE-ACBA-58BD1D79E9D3}" dt="2024-11-29T05:51:17.291" v="149" actId="18131"/>
          <ac:picMkLst>
            <pc:docMk/>
            <pc:sldMk cId="0" sldId="265"/>
            <ac:picMk id="194" creationId="{00000000-0000-0000-0000-000000000000}"/>
          </ac:picMkLst>
        </pc:picChg>
      </pc:sldChg>
      <pc:sldChg chg="modSp mod setBg">
        <pc:chgData name="yogeshbalabaskaran@gmail.com" userId="56d15da3a80a1a7f" providerId="LiveId" clId="{E420470F-15A1-4DFE-ACBA-58BD1D79E9D3}" dt="2024-11-29T05:52:37.682" v="159" actId="1076"/>
        <pc:sldMkLst>
          <pc:docMk/>
          <pc:sldMk cId="0" sldId="266"/>
        </pc:sldMkLst>
        <pc:spChg chg="mod">
          <ac:chgData name="yogeshbalabaskaran@gmail.com" userId="56d15da3a80a1a7f" providerId="LiveId" clId="{E420470F-15A1-4DFE-ACBA-58BD1D79E9D3}" dt="2024-11-29T05:52:37.682" v="159" actId="1076"/>
          <ac:spMkLst>
            <pc:docMk/>
            <pc:sldMk cId="0" sldId="266"/>
            <ac:spMk id="200" creationId="{00000000-0000-0000-0000-000000000000}"/>
          </ac:spMkLst>
        </pc:spChg>
      </pc:sldChg>
      <pc:sldChg chg="modSp mod setBg">
        <pc:chgData name="yogeshbalabaskaran@gmail.com" userId="56d15da3a80a1a7f" providerId="LiveId" clId="{E420470F-15A1-4DFE-ACBA-58BD1D79E9D3}" dt="2024-11-29T05:50:02.212" v="142"/>
        <pc:sldMkLst>
          <pc:docMk/>
          <pc:sldMk cId="0" sldId="270"/>
        </pc:sldMkLst>
        <pc:spChg chg="mod">
          <ac:chgData name="yogeshbalabaskaran@gmail.com" userId="56d15da3a80a1a7f" providerId="LiveId" clId="{E420470F-15A1-4DFE-ACBA-58BD1D79E9D3}" dt="2024-11-27T06:31:03.130" v="23" actId="26606"/>
          <ac:spMkLst>
            <pc:docMk/>
            <pc:sldMk cId="0" sldId="270"/>
            <ac:spMk id="3" creationId="{019DEB54-F0B4-60A9-EBCD-A8C215EBD1E4}"/>
          </ac:spMkLst>
        </pc:spChg>
        <pc:spChg chg="mod">
          <ac:chgData name="yogeshbalabaskaran@gmail.com" userId="56d15da3a80a1a7f" providerId="LiveId" clId="{E420470F-15A1-4DFE-ACBA-58BD1D79E9D3}" dt="2024-11-27T06:31:03.130" v="23" actId="26606"/>
          <ac:spMkLst>
            <pc:docMk/>
            <pc:sldMk cId="0" sldId="270"/>
            <ac:spMk id="225" creationId="{00000000-0000-0000-0000-000000000000}"/>
          </ac:spMkLst>
        </pc:spChg>
        <pc:picChg chg="mod ord">
          <ac:chgData name="yogeshbalabaskaran@gmail.com" userId="56d15da3a80a1a7f" providerId="LiveId" clId="{E420470F-15A1-4DFE-ACBA-58BD1D79E9D3}" dt="2024-11-27T06:31:03.130" v="23" actId="26606"/>
          <ac:picMkLst>
            <pc:docMk/>
            <pc:sldMk cId="0" sldId="270"/>
            <ac:picMk id="224" creationId="{00000000-0000-0000-0000-000000000000}"/>
          </ac:picMkLst>
        </pc:picChg>
      </pc:sldChg>
      <pc:sldChg chg="addSp delSp modSp mod setBg">
        <pc:chgData name="yogeshbalabaskaran@gmail.com" userId="56d15da3a80a1a7f" providerId="LiveId" clId="{E420470F-15A1-4DFE-ACBA-58BD1D79E9D3}" dt="2024-11-29T05:50:02.212" v="142"/>
        <pc:sldMkLst>
          <pc:docMk/>
          <pc:sldMk cId="0" sldId="271"/>
        </pc:sldMkLst>
        <pc:picChg chg="add mod">
          <ac:chgData name="yogeshbalabaskaran@gmail.com" userId="56d15da3a80a1a7f" providerId="LiveId" clId="{E420470F-15A1-4DFE-ACBA-58BD1D79E9D3}" dt="2024-11-27T06:30:22.381" v="19" actId="14100"/>
          <ac:picMkLst>
            <pc:docMk/>
            <pc:sldMk cId="0" sldId="271"/>
            <ac:picMk id="3" creationId="{96ADB258-0496-6E94-0D03-882B98F941D7}"/>
          </ac:picMkLst>
        </pc:picChg>
        <pc:picChg chg="del">
          <ac:chgData name="yogeshbalabaskaran@gmail.com" userId="56d15da3a80a1a7f" providerId="LiveId" clId="{E420470F-15A1-4DFE-ACBA-58BD1D79E9D3}" dt="2024-11-27T06:30:13.689" v="16" actId="478"/>
          <ac:picMkLst>
            <pc:docMk/>
            <pc:sldMk cId="0" sldId="271"/>
            <ac:picMk id="230" creationId="{00000000-0000-0000-0000-000000000000}"/>
          </ac:picMkLst>
        </pc:picChg>
      </pc:sldChg>
      <pc:sldChg chg="modSp mod">
        <pc:chgData name="yogeshbalabaskaran@gmail.com" userId="56d15da3a80a1a7f" providerId="LiveId" clId="{E420470F-15A1-4DFE-ACBA-58BD1D79E9D3}" dt="2024-11-27T06:32:11.432" v="28" actId="1076"/>
        <pc:sldMkLst>
          <pc:docMk/>
          <pc:sldMk cId="0" sldId="274"/>
        </pc:sldMkLst>
        <pc:picChg chg="mod">
          <ac:chgData name="yogeshbalabaskaran@gmail.com" userId="56d15da3a80a1a7f" providerId="LiveId" clId="{E420470F-15A1-4DFE-ACBA-58BD1D79E9D3}" dt="2024-11-27T06:32:11.432" v="28" actId="1076"/>
          <ac:picMkLst>
            <pc:docMk/>
            <pc:sldMk cId="0" sldId="274"/>
            <ac:picMk id="246" creationId="{00000000-0000-0000-0000-000000000000}"/>
          </ac:picMkLst>
        </pc:picChg>
      </pc:sldChg>
      <pc:sldChg chg="modSp mod">
        <pc:chgData name="yogeshbalabaskaran@gmail.com" userId="56d15da3a80a1a7f" providerId="LiveId" clId="{E420470F-15A1-4DFE-ACBA-58BD1D79E9D3}" dt="2024-11-27T06:32:29.172" v="31" actId="14100"/>
        <pc:sldMkLst>
          <pc:docMk/>
          <pc:sldMk cId="0" sldId="275"/>
        </pc:sldMkLst>
        <pc:picChg chg="mod">
          <ac:chgData name="yogeshbalabaskaran@gmail.com" userId="56d15da3a80a1a7f" providerId="LiveId" clId="{E420470F-15A1-4DFE-ACBA-58BD1D79E9D3}" dt="2024-11-27T06:32:29.172" v="31" actId="14100"/>
          <ac:picMkLst>
            <pc:docMk/>
            <pc:sldMk cId="0" sldId="275"/>
            <ac:picMk id="252" creationId="{00000000-0000-0000-0000-000000000000}"/>
          </ac:picMkLst>
        </pc:picChg>
      </pc:sldChg>
      <pc:sldChg chg="modSp mod">
        <pc:chgData name="yogeshbalabaskaran@gmail.com" userId="56d15da3a80a1a7f" providerId="LiveId" clId="{E420470F-15A1-4DFE-ACBA-58BD1D79E9D3}" dt="2024-11-27T06:32:18.872" v="29" actId="1076"/>
        <pc:sldMkLst>
          <pc:docMk/>
          <pc:sldMk cId="0" sldId="276"/>
        </pc:sldMkLst>
        <pc:picChg chg="mod">
          <ac:chgData name="yogeshbalabaskaran@gmail.com" userId="56d15da3a80a1a7f" providerId="LiveId" clId="{E420470F-15A1-4DFE-ACBA-58BD1D79E9D3}" dt="2024-11-27T06:32:18.872" v="29" actId="1076"/>
          <ac:picMkLst>
            <pc:docMk/>
            <pc:sldMk cId="0" sldId="276"/>
            <ac:picMk id="259" creationId="{00000000-0000-0000-0000-000000000000}"/>
          </ac:picMkLst>
        </pc:picChg>
      </pc:sldChg>
      <pc:sldChg chg="modSp mod">
        <pc:chgData name="yogeshbalabaskaran@gmail.com" userId="56d15da3a80a1a7f" providerId="LiveId" clId="{E420470F-15A1-4DFE-ACBA-58BD1D79E9D3}" dt="2024-11-27T06:35:42.784" v="68" actId="1076"/>
        <pc:sldMkLst>
          <pc:docMk/>
          <pc:sldMk cId="0" sldId="279"/>
        </pc:sldMkLst>
        <pc:spChg chg="mod">
          <ac:chgData name="yogeshbalabaskaran@gmail.com" userId="56d15da3a80a1a7f" providerId="LiveId" clId="{E420470F-15A1-4DFE-ACBA-58BD1D79E9D3}" dt="2024-11-27T06:33:04.167" v="33" actId="1076"/>
          <ac:spMkLst>
            <pc:docMk/>
            <pc:sldMk cId="0" sldId="279"/>
            <ac:spMk id="277" creationId="{00000000-0000-0000-0000-000000000000}"/>
          </ac:spMkLst>
        </pc:spChg>
        <pc:spChg chg="mod">
          <ac:chgData name="yogeshbalabaskaran@gmail.com" userId="56d15da3a80a1a7f" providerId="LiveId" clId="{E420470F-15A1-4DFE-ACBA-58BD1D79E9D3}" dt="2024-11-27T06:35:42.784" v="68" actId="1076"/>
          <ac:spMkLst>
            <pc:docMk/>
            <pc:sldMk cId="0" sldId="279"/>
            <ac:spMk id="278" creationId="{00000000-0000-0000-0000-000000000000}"/>
          </ac:spMkLst>
        </pc:spChg>
      </pc:sldChg>
      <pc:sldChg chg="modSp mod">
        <pc:chgData name="yogeshbalabaskaran@gmail.com" userId="56d15da3a80a1a7f" providerId="LiveId" clId="{E420470F-15A1-4DFE-ACBA-58BD1D79E9D3}" dt="2024-11-27T06:35:56.584" v="69" actId="207"/>
        <pc:sldMkLst>
          <pc:docMk/>
          <pc:sldMk cId="0" sldId="280"/>
        </pc:sldMkLst>
        <pc:spChg chg="mod">
          <ac:chgData name="yogeshbalabaskaran@gmail.com" userId="56d15da3a80a1a7f" providerId="LiveId" clId="{E420470F-15A1-4DFE-ACBA-58BD1D79E9D3}" dt="2024-11-27T06:35:56.584" v="69" actId="207"/>
          <ac:spMkLst>
            <pc:docMk/>
            <pc:sldMk cId="0" sldId="280"/>
            <ac:spMk id="284" creationId="{00000000-0000-0000-0000-000000000000}"/>
          </ac:spMkLst>
        </pc:spChg>
      </pc:sldChg>
      <pc:sldChg chg="modSp mod">
        <pc:chgData name="yogeshbalabaskaran@gmail.com" userId="56d15da3a80a1a7f" providerId="LiveId" clId="{E420470F-15A1-4DFE-ACBA-58BD1D79E9D3}" dt="2024-11-29T06:40:14.640" v="463" actId="207"/>
        <pc:sldMkLst>
          <pc:docMk/>
          <pc:sldMk cId="0" sldId="281"/>
        </pc:sldMkLst>
        <pc:spChg chg="mod">
          <ac:chgData name="yogeshbalabaskaran@gmail.com" userId="56d15da3a80a1a7f" providerId="LiveId" clId="{E420470F-15A1-4DFE-ACBA-58BD1D79E9D3}" dt="2024-11-29T06:40:14.640" v="463" actId="207"/>
          <ac:spMkLst>
            <pc:docMk/>
            <pc:sldMk cId="0" sldId="281"/>
            <ac:spMk id="292" creationId="{00000000-0000-0000-0000-000000000000}"/>
          </ac:spMkLst>
        </pc:spChg>
      </pc:sldChg>
      <pc:sldChg chg="modSp mod">
        <pc:chgData name="yogeshbalabaskaran@gmail.com" userId="56d15da3a80a1a7f" providerId="LiveId" clId="{E420470F-15A1-4DFE-ACBA-58BD1D79E9D3}" dt="2024-11-29T05:55:01.404" v="233" actId="20577"/>
        <pc:sldMkLst>
          <pc:docMk/>
          <pc:sldMk cId="0" sldId="282"/>
        </pc:sldMkLst>
        <pc:spChg chg="mod">
          <ac:chgData name="yogeshbalabaskaran@gmail.com" userId="56d15da3a80a1a7f" providerId="LiveId" clId="{E420470F-15A1-4DFE-ACBA-58BD1D79E9D3}" dt="2024-11-29T05:55:01.404" v="233" actId="20577"/>
          <ac:spMkLst>
            <pc:docMk/>
            <pc:sldMk cId="0" sldId="282"/>
            <ac:spMk id="297" creationId="{00000000-0000-0000-0000-000000000000}"/>
          </ac:spMkLst>
        </pc:spChg>
      </pc:sldChg>
      <pc:sldChg chg="modSp mod">
        <pc:chgData name="yogeshbalabaskaran@gmail.com" userId="56d15da3a80a1a7f" providerId="LiveId" clId="{E420470F-15A1-4DFE-ACBA-58BD1D79E9D3}" dt="2024-11-29T05:56:01.636" v="240" actId="1076"/>
        <pc:sldMkLst>
          <pc:docMk/>
          <pc:sldMk cId="0" sldId="283"/>
        </pc:sldMkLst>
        <pc:spChg chg="mod">
          <ac:chgData name="yogeshbalabaskaran@gmail.com" userId="56d15da3a80a1a7f" providerId="LiveId" clId="{E420470F-15A1-4DFE-ACBA-58BD1D79E9D3}" dt="2024-11-29T05:56:01.636" v="240" actId="1076"/>
          <ac:spMkLst>
            <pc:docMk/>
            <pc:sldMk cId="0" sldId="283"/>
            <ac:spMk id="302" creationId="{00000000-0000-0000-0000-000000000000}"/>
          </ac:spMkLst>
        </pc:spChg>
      </pc:sldChg>
      <pc:sldChg chg="modSp mod">
        <pc:chgData name="yogeshbalabaskaran@gmail.com" userId="56d15da3a80a1a7f" providerId="LiveId" clId="{E420470F-15A1-4DFE-ACBA-58BD1D79E9D3}" dt="2024-11-29T05:55:46.232" v="239" actId="1076"/>
        <pc:sldMkLst>
          <pc:docMk/>
          <pc:sldMk cId="0" sldId="285"/>
        </pc:sldMkLst>
        <pc:spChg chg="mod">
          <ac:chgData name="yogeshbalabaskaran@gmail.com" userId="56d15da3a80a1a7f" providerId="LiveId" clId="{E420470F-15A1-4DFE-ACBA-58BD1D79E9D3}" dt="2024-11-29T05:55:46.232" v="239" actId="1076"/>
          <ac:spMkLst>
            <pc:docMk/>
            <pc:sldMk cId="0" sldId="285"/>
            <ac:spMk id="312" creationId="{00000000-0000-0000-0000-000000000000}"/>
          </ac:spMkLst>
        </pc:spChg>
      </pc:sldChg>
      <pc:sldChg chg="addSp delSp modSp del mod setBg">
        <pc:chgData name="yogeshbalabaskaran@gmail.com" userId="56d15da3a80a1a7f" providerId="LiveId" clId="{E420470F-15A1-4DFE-ACBA-58BD1D79E9D3}" dt="2024-11-27T07:10:05.463" v="93" actId="47"/>
        <pc:sldMkLst>
          <pc:docMk/>
          <pc:sldMk cId="0" sldId="286"/>
        </pc:sldMkLst>
        <pc:spChg chg="add del">
          <ac:chgData name="yogeshbalabaskaran@gmail.com" userId="56d15da3a80a1a7f" providerId="LiveId" clId="{E420470F-15A1-4DFE-ACBA-58BD1D79E9D3}" dt="2024-11-25T13:42:51.744" v="4" actId="26606"/>
          <ac:spMkLst>
            <pc:docMk/>
            <pc:sldMk cId="0" sldId="286"/>
            <ac:spMk id="8" creationId="{32BC26D8-82FB-445E-AA49-62A77D7C1EE0}"/>
          </ac:spMkLst>
        </pc:spChg>
        <pc:spChg chg="add del">
          <ac:chgData name="yogeshbalabaskaran@gmail.com" userId="56d15da3a80a1a7f" providerId="LiveId" clId="{E420470F-15A1-4DFE-ACBA-58BD1D79E9D3}" dt="2024-11-25T13:42:51.744" v="4" actId="26606"/>
          <ac:spMkLst>
            <pc:docMk/>
            <pc:sldMk cId="0" sldId="286"/>
            <ac:spMk id="10" creationId="{CB44330D-EA18-4254-AA95-EB49948539B8}"/>
          </ac:spMkLst>
        </pc:spChg>
        <pc:spChg chg="add del">
          <ac:chgData name="yogeshbalabaskaran@gmail.com" userId="56d15da3a80a1a7f" providerId="LiveId" clId="{E420470F-15A1-4DFE-ACBA-58BD1D79E9D3}" dt="2024-11-25T13:43:02.146" v="8" actId="26606"/>
          <ac:spMkLst>
            <pc:docMk/>
            <pc:sldMk cId="0" sldId="286"/>
            <ac:spMk id="13" creationId="{63644BFD-D22E-4019-B666-387DA51AEAFD}"/>
          </ac:spMkLst>
        </pc:spChg>
        <pc:spChg chg="add del">
          <ac:chgData name="yogeshbalabaskaran@gmail.com" userId="56d15da3a80a1a7f" providerId="LiveId" clId="{E420470F-15A1-4DFE-ACBA-58BD1D79E9D3}" dt="2024-11-25T13:43:02.146" v="8" actId="26606"/>
          <ac:spMkLst>
            <pc:docMk/>
            <pc:sldMk cId="0" sldId="286"/>
            <ac:spMk id="14" creationId="{3776B14B-F2F4-4825-8DA8-8C7A0F2B3960}"/>
          </ac:spMkLst>
        </pc:spChg>
        <pc:spChg chg="add del">
          <ac:chgData name="yogeshbalabaskaran@gmail.com" userId="56d15da3a80a1a7f" providerId="LiveId" clId="{E420470F-15A1-4DFE-ACBA-58BD1D79E9D3}" dt="2024-11-25T13:43:02.142" v="7" actId="26606"/>
          <ac:spMkLst>
            <pc:docMk/>
            <pc:sldMk cId="0" sldId="286"/>
            <ac:spMk id="20" creationId="{3DAD86CA-8235-409B-982B-5E7A033E2392}"/>
          </ac:spMkLst>
        </pc:spChg>
        <pc:spChg chg="add del">
          <ac:chgData name="yogeshbalabaskaran@gmail.com" userId="56d15da3a80a1a7f" providerId="LiveId" clId="{E420470F-15A1-4DFE-ACBA-58BD1D79E9D3}" dt="2024-11-25T13:43:02.142" v="7" actId="26606"/>
          <ac:spMkLst>
            <pc:docMk/>
            <pc:sldMk cId="0" sldId="286"/>
            <ac:spMk id="22" creationId="{9F234FBA-3501-47B4-AE0C-AA4AFBC8F603}"/>
          </ac:spMkLst>
        </pc:spChg>
        <pc:spChg chg="add del">
          <ac:chgData name="yogeshbalabaskaran@gmail.com" userId="56d15da3a80a1a7f" providerId="LiveId" clId="{E420470F-15A1-4DFE-ACBA-58BD1D79E9D3}" dt="2024-11-25T13:43:02.142" v="7" actId="26606"/>
          <ac:spMkLst>
            <pc:docMk/>
            <pc:sldMk cId="0" sldId="286"/>
            <ac:spMk id="24" creationId="{B5EF893B-0491-416E-9D33-BADE9600792A}"/>
          </ac:spMkLst>
        </pc:spChg>
        <pc:spChg chg="add">
          <ac:chgData name="yogeshbalabaskaran@gmail.com" userId="56d15da3a80a1a7f" providerId="LiveId" clId="{E420470F-15A1-4DFE-ACBA-58BD1D79E9D3}" dt="2024-11-25T13:43:02.146" v="8" actId="26606"/>
          <ac:spMkLst>
            <pc:docMk/>
            <pc:sldMk cId="0" sldId="286"/>
            <ac:spMk id="28" creationId="{42A4FC2C-047E-45A5-965D-8E1E3BF09BC6}"/>
          </ac:spMkLst>
        </pc:spChg>
        <pc:grpChg chg="add del">
          <ac:chgData name="yogeshbalabaskaran@gmail.com" userId="56d15da3a80a1a7f" providerId="LiveId" clId="{E420470F-15A1-4DFE-ACBA-58BD1D79E9D3}" dt="2024-11-25T13:43:02.146" v="8" actId="26606"/>
          <ac:grpSpMkLst>
            <pc:docMk/>
            <pc:sldMk cId="0" sldId="286"/>
            <ac:grpSpMk id="15" creationId="{5FE9FE4C-C9E0-4C54-8010-EA9D29CD4D59}"/>
          </ac:grpSpMkLst>
        </pc:grpChg>
        <pc:picChg chg="add mod">
          <ac:chgData name="yogeshbalabaskaran@gmail.com" userId="56d15da3a80a1a7f" providerId="LiveId" clId="{E420470F-15A1-4DFE-ACBA-58BD1D79E9D3}" dt="2024-11-25T13:43:27.423" v="15" actId="1076"/>
          <ac:picMkLst>
            <pc:docMk/>
            <pc:sldMk cId="0" sldId="286"/>
            <ac:picMk id="3" creationId="{D08F284F-2B01-93F9-8F43-F8C3E027B076}"/>
          </ac:picMkLst>
        </pc:picChg>
        <pc:cxnChg chg="add del">
          <ac:chgData name="yogeshbalabaskaran@gmail.com" userId="56d15da3a80a1a7f" providerId="LiveId" clId="{E420470F-15A1-4DFE-ACBA-58BD1D79E9D3}" dt="2024-11-25T13:43:02.142" v="7" actId="26606"/>
          <ac:cxnSpMkLst>
            <pc:docMk/>
            <pc:sldMk cId="0" sldId="286"/>
            <ac:cxnSpMk id="26" creationId="{469F4FF8-F8B0-4630-BA1B-0D8B324CD5FF}"/>
          </ac:cxnSpMkLst>
        </pc:cxnChg>
      </pc:sldChg>
      <pc:sldChg chg="addSp delSp modSp mod ord setBg">
        <pc:chgData name="yogeshbalabaskaran@gmail.com" userId="56d15da3a80a1a7f" providerId="LiveId" clId="{E420470F-15A1-4DFE-ACBA-58BD1D79E9D3}" dt="2024-11-29T06:19:55.895" v="350" actId="339"/>
        <pc:sldMkLst>
          <pc:docMk/>
          <pc:sldMk cId="0" sldId="287"/>
        </pc:sldMkLst>
        <pc:spChg chg="add del mod">
          <ac:chgData name="yogeshbalabaskaran@gmail.com" userId="56d15da3a80a1a7f" providerId="LiveId" clId="{E420470F-15A1-4DFE-ACBA-58BD1D79E9D3}" dt="2024-11-29T06:18:23.569" v="340" actId="21"/>
          <ac:spMkLst>
            <pc:docMk/>
            <pc:sldMk cId="0" sldId="287"/>
            <ac:spMk id="5" creationId="{1AE300A2-F826-6314-A457-6E7CE5649BC7}"/>
          </ac:spMkLst>
        </pc:spChg>
        <pc:spChg chg="add del mod">
          <ac:chgData name="yogeshbalabaskaran@gmail.com" userId="56d15da3a80a1a7f" providerId="LiveId" clId="{E420470F-15A1-4DFE-ACBA-58BD1D79E9D3}" dt="2024-11-29T06:19:55.895" v="350" actId="339"/>
          <ac:spMkLst>
            <pc:docMk/>
            <pc:sldMk cId="0" sldId="287"/>
            <ac:spMk id="6" creationId="{1AE300A2-F826-6314-A457-6E7CE5649BC7}"/>
          </ac:spMkLst>
        </pc:spChg>
        <pc:spChg chg="add del">
          <ac:chgData name="yogeshbalabaskaran@gmail.com" userId="56d15da3a80a1a7f" providerId="LiveId" clId="{E420470F-15A1-4DFE-ACBA-58BD1D79E9D3}" dt="2024-11-29T06:05:38.376" v="249" actId="26606"/>
          <ac:spMkLst>
            <pc:docMk/>
            <pc:sldMk cId="0" sldId="287"/>
            <ac:spMk id="9" creationId="{2D2B266D-3625-4584-A5C3-7D3F672CFF30}"/>
          </ac:spMkLst>
        </pc:spChg>
        <pc:spChg chg="add del">
          <ac:chgData name="yogeshbalabaskaran@gmail.com" userId="56d15da3a80a1a7f" providerId="LiveId" clId="{E420470F-15A1-4DFE-ACBA-58BD1D79E9D3}" dt="2024-11-29T06:05:38.376" v="249" actId="26606"/>
          <ac:spMkLst>
            <pc:docMk/>
            <pc:sldMk cId="0" sldId="287"/>
            <ac:spMk id="11" creationId="{C463B99A-73EE-4FBB-B7C4-F9F9BCC25C65}"/>
          </ac:spMkLst>
        </pc:spChg>
        <pc:spChg chg="add del">
          <ac:chgData name="yogeshbalabaskaran@gmail.com" userId="56d15da3a80a1a7f" providerId="LiveId" clId="{E420470F-15A1-4DFE-ACBA-58BD1D79E9D3}" dt="2024-11-29T06:05:38.376" v="249" actId="26606"/>
          <ac:spMkLst>
            <pc:docMk/>
            <pc:sldMk cId="0" sldId="287"/>
            <ac:spMk id="13" creationId="{A5D2A5D1-BA0D-47D3-B051-DA7743C46E28}"/>
          </ac:spMkLst>
        </pc:spChg>
        <pc:spChg chg="add del">
          <ac:chgData name="yogeshbalabaskaran@gmail.com" userId="56d15da3a80a1a7f" providerId="LiveId" clId="{E420470F-15A1-4DFE-ACBA-58BD1D79E9D3}" dt="2024-11-29T06:05:37.494" v="246" actId="26606"/>
          <ac:spMkLst>
            <pc:docMk/>
            <pc:sldMk cId="0" sldId="287"/>
            <ac:spMk id="18" creationId="{AB8C311F-7253-4AED-9701-7FC0708C41C7}"/>
          </ac:spMkLst>
        </pc:spChg>
        <pc:spChg chg="add del">
          <ac:chgData name="yogeshbalabaskaran@gmail.com" userId="56d15da3a80a1a7f" providerId="LiveId" clId="{E420470F-15A1-4DFE-ACBA-58BD1D79E9D3}" dt="2024-11-29T06:05:37.494" v="246" actId="26606"/>
          <ac:spMkLst>
            <pc:docMk/>
            <pc:sldMk cId="0" sldId="287"/>
            <ac:spMk id="20" creationId="{E2384209-CB15-4CDF-9D31-C44FD9A3F20D}"/>
          </ac:spMkLst>
        </pc:spChg>
        <pc:spChg chg="add del">
          <ac:chgData name="yogeshbalabaskaran@gmail.com" userId="56d15da3a80a1a7f" providerId="LiveId" clId="{E420470F-15A1-4DFE-ACBA-58BD1D79E9D3}" dt="2024-11-29T06:05:37.494" v="246" actId="26606"/>
          <ac:spMkLst>
            <pc:docMk/>
            <pc:sldMk cId="0" sldId="287"/>
            <ac:spMk id="22" creationId="{2633B3B5-CC90-43F0-8714-D31D1F3F0209}"/>
          </ac:spMkLst>
        </pc:spChg>
        <pc:spChg chg="add del">
          <ac:chgData name="yogeshbalabaskaran@gmail.com" userId="56d15da3a80a1a7f" providerId="LiveId" clId="{E420470F-15A1-4DFE-ACBA-58BD1D79E9D3}" dt="2024-11-29T06:05:37.494" v="246" actId="26606"/>
          <ac:spMkLst>
            <pc:docMk/>
            <pc:sldMk cId="0" sldId="287"/>
            <ac:spMk id="24" creationId="{A8D57A06-A426-446D-B02C-A2DC6B62E45E}"/>
          </ac:spMkLst>
        </pc:spChg>
        <pc:spChg chg="add del">
          <ac:chgData name="yogeshbalabaskaran@gmail.com" userId="56d15da3a80a1a7f" providerId="LiveId" clId="{E420470F-15A1-4DFE-ACBA-58BD1D79E9D3}" dt="2024-11-29T06:05:38.356" v="248" actId="26606"/>
          <ac:spMkLst>
            <pc:docMk/>
            <pc:sldMk cId="0" sldId="287"/>
            <ac:spMk id="26" creationId="{42A4FC2C-047E-45A5-965D-8E1E3BF09BC6}"/>
          </ac:spMkLst>
        </pc:spChg>
        <pc:spChg chg="add del">
          <ac:chgData name="yogeshbalabaskaran@gmail.com" userId="56d15da3a80a1a7f" providerId="LiveId" clId="{E420470F-15A1-4DFE-ACBA-58BD1D79E9D3}" dt="2024-11-29T06:06:07.717" v="260" actId="26606"/>
          <ac:spMkLst>
            <pc:docMk/>
            <pc:sldMk cId="0" sldId="287"/>
            <ac:spMk id="28" creationId="{FF9F2414-84E8-453E-B1F3-389FDE8192D9}"/>
          </ac:spMkLst>
        </pc:spChg>
        <pc:spChg chg="add del">
          <ac:chgData name="yogeshbalabaskaran@gmail.com" userId="56d15da3a80a1a7f" providerId="LiveId" clId="{E420470F-15A1-4DFE-ACBA-58BD1D79E9D3}" dt="2024-11-29T06:06:07.717" v="260" actId="26606"/>
          <ac:spMkLst>
            <pc:docMk/>
            <pc:sldMk cId="0" sldId="287"/>
            <ac:spMk id="29" creationId="{F3060C83-F051-4F0E-ABAD-AA0DFC48B218}"/>
          </ac:spMkLst>
        </pc:spChg>
        <pc:spChg chg="add del">
          <ac:chgData name="yogeshbalabaskaran@gmail.com" userId="56d15da3a80a1a7f" providerId="LiveId" clId="{E420470F-15A1-4DFE-ACBA-58BD1D79E9D3}" dt="2024-11-29T06:06:07.717" v="260" actId="26606"/>
          <ac:spMkLst>
            <pc:docMk/>
            <pc:sldMk cId="0" sldId="287"/>
            <ac:spMk id="30" creationId="{3ECA69A1-7536-43AC-85EF-C7106179F5ED}"/>
          </ac:spMkLst>
        </pc:spChg>
        <pc:spChg chg="add del">
          <ac:chgData name="yogeshbalabaskaran@gmail.com" userId="56d15da3a80a1a7f" providerId="LiveId" clId="{E420470F-15A1-4DFE-ACBA-58BD1D79E9D3}" dt="2024-11-29T06:06:07.717" v="260" actId="26606"/>
          <ac:spMkLst>
            <pc:docMk/>
            <pc:sldMk cId="0" sldId="287"/>
            <ac:spMk id="31" creationId="{83C98ABE-055B-441F-B07E-44F97F083C39}"/>
          </ac:spMkLst>
        </pc:spChg>
        <pc:spChg chg="add del">
          <ac:chgData name="yogeshbalabaskaran@gmail.com" userId="56d15da3a80a1a7f" providerId="LiveId" clId="{E420470F-15A1-4DFE-ACBA-58BD1D79E9D3}" dt="2024-11-29T06:06:07.717" v="260" actId="26606"/>
          <ac:spMkLst>
            <pc:docMk/>
            <pc:sldMk cId="0" sldId="287"/>
            <ac:spMk id="32" creationId="{29FDB030-9B49-4CED-8CCD-4D99382388AC}"/>
          </ac:spMkLst>
        </pc:spChg>
        <pc:spChg chg="add del">
          <ac:chgData name="yogeshbalabaskaran@gmail.com" userId="56d15da3a80a1a7f" providerId="LiveId" clId="{E420470F-15A1-4DFE-ACBA-58BD1D79E9D3}" dt="2024-11-29T06:06:07.717" v="260" actId="26606"/>
          <ac:spMkLst>
            <pc:docMk/>
            <pc:sldMk cId="0" sldId="287"/>
            <ac:spMk id="33" creationId="{3783CA14-24A1-485C-8B30-D6A5D87987AD}"/>
          </ac:spMkLst>
        </pc:spChg>
        <pc:spChg chg="add del">
          <ac:chgData name="yogeshbalabaskaran@gmail.com" userId="56d15da3a80a1a7f" providerId="LiveId" clId="{E420470F-15A1-4DFE-ACBA-58BD1D79E9D3}" dt="2024-11-29T06:06:07.717" v="260" actId="26606"/>
          <ac:spMkLst>
            <pc:docMk/>
            <pc:sldMk cId="0" sldId="287"/>
            <ac:spMk id="34" creationId="{9A97C86A-04D6-40F7-AE84-31AB43E6A846}"/>
          </ac:spMkLst>
        </pc:spChg>
        <pc:spChg chg="add">
          <ac:chgData name="yogeshbalabaskaran@gmail.com" userId="56d15da3a80a1a7f" providerId="LiveId" clId="{E420470F-15A1-4DFE-ACBA-58BD1D79E9D3}" dt="2024-11-29T06:06:07.717" v="260" actId="26606"/>
          <ac:spMkLst>
            <pc:docMk/>
            <pc:sldMk cId="0" sldId="287"/>
            <ac:spMk id="36" creationId="{42A4FC2C-047E-45A5-965D-8E1E3BF09BC6}"/>
          </ac:spMkLst>
        </pc:spChg>
        <pc:spChg chg="add del">
          <ac:chgData name="yogeshbalabaskaran@gmail.com" userId="56d15da3a80a1a7f" providerId="LiveId" clId="{E420470F-15A1-4DFE-ACBA-58BD1D79E9D3}" dt="2024-11-29T06:05:48.459" v="252" actId="26606"/>
          <ac:spMkLst>
            <pc:docMk/>
            <pc:sldMk cId="0" sldId="287"/>
            <ac:spMk id="39" creationId="{42A4FC2C-047E-45A5-965D-8E1E3BF09BC6}"/>
          </ac:spMkLst>
        </pc:spChg>
        <pc:spChg chg="add del">
          <ac:chgData name="yogeshbalabaskaran@gmail.com" userId="56d15da3a80a1a7f" providerId="LiveId" clId="{E420470F-15A1-4DFE-ACBA-58BD1D79E9D3}" dt="2024-11-29T06:05:52.756" v="254" actId="26606"/>
          <ac:spMkLst>
            <pc:docMk/>
            <pc:sldMk cId="0" sldId="287"/>
            <ac:spMk id="44" creationId="{86FF76B9-219D-4469-AF87-0236D29032F1}"/>
          </ac:spMkLst>
        </pc:spChg>
        <pc:spChg chg="add del">
          <ac:chgData name="yogeshbalabaskaran@gmail.com" userId="56d15da3a80a1a7f" providerId="LiveId" clId="{E420470F-15A1-4DFE-ACBA-58BD1D79E9D3}" dt="2024-11-29T06:05:52.756" v="254" actId="26606"/>
          <ac:spMkLst>
            <pc:docMk/>
            <pc:sldMk cId="0" sldId="287"/>
            <ac:spMk id="45" creationId="{2E80C965-DB6D-4F81-9E9E-B027384D0BD6}"/>
          </ac:spMkLst>
        </pc:spChg>
        <pc:spChg chg="add del">
          <ac:chgData name="yogeshbalabaskaran@gmail.com" userId="56d15da3a80a1a7f" providerId="LiveId" clId="{E420470F-15A1-4DFE-ACBA-58BD1D79E9D3}" dt="2024-11-29T06:05:52.756" v="254" actId="26606"/>
          <ac:spMkLst>
            <pc:docMk/>
            <pc:sldMk cId="0" sldId="287"/>
            <ac:spMk id="47" creationId="{633C5E46-DAC5-4661-9C87-22B08E2A512F}"/>
          </ac:spMkLst>
        </pc:spChg>
        <pc:spChg chg="add del">
          <ac:chgData name="yogeshbalabaskaran@gmail.com" userId="56d15da3a80a1a7f" providerId="LiveId" clId="{E420470F-15A1-4DFE-ACBA-58BD1D79E9D3}" dt="2024-11-29T06:06:02.297" v="258" actId="26606"/>
          <ac:spMkLst>
            <pc:docMk/>
            <pc:sldMk cId="0" sldId="287"/>
            <ac:spMk id="49" creationId="{3DAD86CA-8235-409B-982B-5E7A033E2392}"/>
          </ac:spMkLst>
        </pc:spChg>
        <pc:spChg chg="add del">
          <ac:chgData name="yogeshbalabaskaran@gmail.com" userId="56d15da3a80a1a7f" providerId="LiveId" clId="{E420470F-15A1-4DFE-ACBA-58BD1D79E9D3}" dt="2024-11-29T06:06:02.297" v="258" actId="26606"/>
          <ac:spMkLst>
            <pc:docMk/>
            <pc:sldMk cId="0" sldId="287"/>
            <ac:spMk id="50" creationId="{9F234FBA-3501-47B4-AE0C-AA4AFBC8F603}"/>
          </ac:spMkLst>
        </pc:spChg>
        <pc:spChg chg="add del">
          <ac:chgData name="yogeshbalabaskaran@gmail.com" userId="56d15da3a80a1a7f" providerId="LiveId" clId="{E420470F-15A1-4DFE-ACBA-58BD1D79E9D3}" dt="2024-11-29T06:06:02.297" v="258" actId="26606"/>
          <ac:spMkLst>
            <pc:docMk/>
            <pc:sldMk cId="0" sldId="287"/>
            <ac:spMk id="51" creationId="{B5EF893B-0491-416E-9D33-BADE9600792A}"/>
          </ac:spMkLst>
        </pc:spChg>
        <pc:grpChg chg="add del">
          <ac:chgData name="yogeshbalabaskaran@gmail.com" userId="56d15da3a80a1a7f" providerId="LiveId" clId="{E420470F-15A1-4DFE-ACBA-58BD1D79E9D3}" dt="2024-11-29T06:05:52.756" v="254" actId="26606"/>
          <ac:grpSpMkLst>
            <pc:docMk/>
            <pc:sldMk cId="0" sldId="287"/>
            <ac:grpSpMk id="41" creationId="{DB88BD78-87E1-424D-B479-C37D8E41B12E}"/>
          </ac:grpSpMkLst>
        </pc:grpChg>
        <pc:picChg chg="add del mod modCrop">
          <ac:chgData name="yogeshbalabaskaran@gmail.com" userId="56d15da3a80a1a7f" providerId="LiveId" clId="{E420470F-15A1-4DFE-ACBA-58BD1D79E9D3}" dt="2024-11-29T06:04:37.888" v="241" actId="478"/>
          <ac:picMkLst>
            <pc:docMk/>
            <pc:sldMk cId="0" sldId="287"/>
            <ac:picMk id="3" creationId="{58222E92-2CDD-BDF5-7C82-7F1C8DA6A601}"/>
          </ac:picMkLst>
        </pc:picChg>
        <pc:picChg chg="add mod">
          <ac:chgData name="yogeshbalabaskaran@gmail.com" userId="56d15da3a80a1a7f" providerId="LiveId" clId="{E420470F-15A1-4DFE-ACBA-58BD1D79E9D3}" dt="2024-11-29T06:14:10.250" v="289" actId="1076"/>
          <ac:picMkLst>
            <pc:docMk/>
            <pc:sldMk cId="0" sldId="287"/>
            <ac:picMk id="4" creationId="{D778303A-B800-066B-8DAB-08CEE4DDB714}"/>
          </ac:picMkLst>
        </pc:picChg>
        <pc:picChg chg="del">
          <ac:chgData name="yogeshbalabaskaran@gmail.com" userId="56d15da3a80a1a7f" providerId="LiveId" clId="{E420470F-15A1-4DFE-ACBA-58BD1D79E9D3}" dt="2024-11-27T07:08:01.181" v="73" actId="478"/>
          <ac:picMkLst>
            <pc:docMk/>
            <pc:sldMk cId="0" sldId="287"/>
            <ac:picMk id="322" creationId="{00000000-0000-0000-0000-000000000000}"/>
          </ac:picMkLst>
        </pc:picChg>
        <pc:cxnChg chg="add del">
          <ac:chgData name="yogeshbalabaskaran@gmail.com" userId="56d15da3a80a1a7f" providerId="LiveId" clId="{E420470F-15A1-4DFE-ACBA-58BD1D79E9D3}" dt="2024-11-29T06:06:02.297" v="258" actId="26606"/>
          <ac:cxnSpMkLst>
            <pc:docMk/>
            <pc:sldMk cId="0" sldId="287"/>
            <ac:cxnSpMk id="52" creationId="{469F4FF8-F8B0-4630-BA1B-0D8B324CD5FF}"/>
          </ac:cxnSpMkLst>
        </pc:cxnChg>
      </pc:sldChg>
      <pc:sldChg chg="addSp delSp modSp mod setBg">
        <pc:chgData name="yogeshbalabaskaran@gmail.com" userId="56d15da3a80a1a7f" providerId="LiveId" clId="{E420470F-15A1-4DFE-ACBA-58BD1D79E9D3}" dt="2024-11-29T06:50:13.257" v="546" actId="962"/>
        <pc:sldMkLst>
          <pc:docMk/>
          <pc:sldMk cId="0" sldId="288"/>
        </pc:sldMkLst>
        <pc:spChg chg="add mod">
          <ac:chgData name="yogeshbalabaskaran@gmail.com" userId="56d15da3a80a1a7f" providerId="LiveId" clId="{E420470F-15A1-4DFE-ACBA-58BD1D79E9D3}" dt="2024-11-29T06:50:13.257" v="546" actId="962"/>
          <ac:spMkLst>
            <pc:docMk/>
            <pc:sldMk cId="0" sldId="288"/>
            <ac:spMk id="4" creationId="{15F1CBA5-A847-C3FC-FEF1-FD84E25CE21D}"/>
          </ac:spMkLst>
        </pc:spChg>
        <pc:spChg chg="ord">
          <ac:chgData name="yogeshbalabaskaran@gmail.com" userId="56d15da3a80a1a7f" providerId="LiveId" clId="{E420470F-15A1-4DFE-ACBA-58BD1D79E9D3}" dt="2024-11-29T06:50:04.772" v="544" actId="26606"/>
          <ac:spMkLst>
            <pc:docMk/>
            <pc:sldMk cId="0" sldId="288"/>
            <ac:spMk id="327" creationId="{00000000-0000-0000-0000-000000000000}"/>
          </ac:spMkLst>
        </pc:spChg>
        <pc:spChg chg="ord">
          <ac:chgData name="yogeshbalabaskaran@gmail.com" userId="56d15da3a80a1a7f" providerId="LiveId" clId="{E420470F-15A1-4DFE-ACBA-58BD1D79E9D3}" dt="2024-11-29T06:50:04.772" v="544" actId="26606"/>
          <ac:spMkLst>
            <pc:docMk/>
            <pc:sldMk cId="0" sldId="288"/>
            <ac:spMk id="328" creationId="{00000000-0000-0000-0000-000000000000}"/>
          </ac:spMkLst>
        </pc:spChg>
        <pc:spChg chg="add">
          <ac:chgData name="yogeshbalabaskaran@gmail.com" userId="56d15da3a80a1a7f" providerId="LiveId" clId="{E420470F-15A1-4DFE-ACBA-58BD1D79E9D3}" dt="2024-11-29T06:50:04.772" v="544" actId="26606"/>
          <ac:spMkLst>
            <pc:docMk/>
            <pc:sldMk cId="0" sldId="288"/>
            <ac:spMk id="330" creationId="{37C89E4B-3C9F-44B9-8B86-D9E3D112D8EC}"/>
          </ac:spMkLst>
        </pc:spChg>
        <pc:spChg chg="add del">
          <ac:chgData name="yogeshbalabaskaran@gmail.com" userId="56d15da3a80a1a7f" providerId="LiveId" clId="{E420470F-15A1-4DFE-ACBA-58BD1D79E9D3}" dt="2024-11-29T06:49:47.923" v="540" actId="26606"/>
          <ac:spMkLst>
            <pc:docMk/>
            <pc:sldMk cId="0" sldId="288"/>
            <ac:spMk id="333" creationId="{D880886B-02ED-4317-9236-CB60C22CF7F3}"/>
          </ac:spMkLst>
        </pc:spChg>
        <pc:spChg chg="add del">
          <ac:chgData name="yogeshbalabaskaran@gmail.com" userId="56d15da3a80a1a7f" providerId="LiveId" clId="{E420470F-15A1-4DFE-ACBA-58BD1D79E9D3}" dt="2024-11-29T06:49:47.923" v="540" actId="26606"/>
          <ac:spMkLst>
            <pc:docMk/>
            <pc:sldMk cId="0" sldId="288"/>
            <ac:spMk id="335" creationId="{28C31856-6ABF-41FD-B683-B06E5FFF926B}"/>
          </ac:spMkLst>
        </pc:spChg>
        <pc:picChg chg="add mod ord">
          <ac:chgData name="yogeshbalabaskaran@gmail.com" userId="56d15da3a80a1a7f" providerId="LiveId" clId="{E420470F-15A1-4DFE-ACBA-58BD1D79E9D3}" dt="2024-11-29T06:50:13.256" v="545" actId="27614"/>
          <ac:picMkLst>
            <pc:docMk/>
            <pc:sldMk cId="0" sldId="288"/>
            <ac:picMk id="3" creationId="{CDD34CFD-EF1D-B19F-1D30-B9FE230677A8}"/>
          </ac:picMkLst>
        </pc:picChg>
        <pc:picChg chg="add del mod">
          <ac:chgData name="yogeshbalabaskaran@gmail.com" userId="56d15da3a80a1a7f" providerId="LiveId" clId="{E420470F-15A1-4DFE-ACBA-58BD1D79E9D3}" dt="2024-11-29T06:49:56.619" v="543" actId="478"/>
          <ac:picMkLst>
            <pc:docMk/>
            <pc:sldMk cId="0" sldId="288"/>
            <ac:picMk id="6" creationId="{7A758BED-D048-D6F5-6BC6-D89787E51914}"/>
          </ac:picMkLst>
        </pc:picChg>
        <pc:picChg chg="del">
          <ac:chgData name="yogeshbalabaskaran@gmail.com" userId="56d15da3a80a1a7f" providerId="LiveId" clId="{E420470F-15A1-4DFE-ACBA-58BD1D79E9D3}" dt="2024-11-29T06:42:28.101" v="467" actId="478"/>
          <ac:picMkLst>
            <pc:docMk/>
            <pc:sldMk cId="0" sldId="288"/>
            <ac:picMk id="329" creationId="{00000000-0000-0000-0000-000000000000}"/>
          </ac:picMkLst>
        </pc:picChg>
        <pc:cxnChg chg="add">
          <ac:chgData name="yogeshbalabaskaran@gmail.com" userId="56d15da3a80a1a7f" providerId="LiveId" clId="{E420470F-15A1-4DFE-ACBA-58BD1D79E9D3}" dt="2024-11-29T06:50:04.772" v="544" actId="26606"/>
          <ac:cxnSpMkLst>
            <pc:docMk/>
            <pc:sldMk cId="0" sldId="288"/>
            <ac:cxnSpMk id="331" creationId="{AA2EAA10-076F-46BD-8F0F-B9A2FB77A85C}"/>
          </ac:cxnSpMkLst>
        </pc:cxnChg>
        <pc:cxnChg chg="add">
          <ac:chgData name="yogeshbalabaskaran@gmail.com" userId="56d15da3a80a1a7f" providerId="LiveId" clId="{E420470F-15A1-4DFE-ACBA-58BD1D79E9D3}" dt="2024-11-29T06:50:04.772" v="544" actId="26606"/>
          <ac:cxnSpMkLst>
            <pc:docMk/>
            <pc:sldMk cId="0" sldId="288"/>
            <ac:cxnSpMk id="337" creationId="{D891E407-403B-4764-86C9-33A56D3BCAA3}"/>
          </ac:cxnSpMkLst>
        </pc:cxnChg>
      </pc:sldChg>
      <pc:sldChg chg="addSp delSp modSp mod">
        <pc:chgData name="yogeshbalabaskaran@gmail.com" userId="56d15da3a80a1a7f" providerId="LiveId" clId="{E420470F-15A1-4DFE-ACBA-58BD1D79E9D3}" dt="2024-11-29T06:19:23.980" v="348" actId="122"/>
        <pc:sldMkLst>
          <pc:docMk/>
          <pc:sldMk cId="1256325725" sldId="289"/>
        </pc:sldMkLst>
        <pc:spChg chg="add mod">
          <ac:chgData name="yogeshbalabaskaran@gmail.com" userId="56d15da3a80a1a7f" providerId="LiveId" clId="{E420470F-15A1-4DFE-ACBA-58BD1D79E9D3}" dt="2024-11-29T06:19:23.980" v="348" actId="122"/>
          <ac:spMkLst>
            <pc:docMk/>
            <pc:sldMk cId="1256325725" sldId="289"/>
            <ac:spMk id="5" creationId="{AA7562E7-763A-F3B1-9973-A90F83710A17}"/>
          </ac:spMkLst>
        </pc:spChg>
        <pc:picChg chg="add del mod modCrop">
          <ac:chgData name="yogeshbalabaskaran@gmail.com" userId="56d15da3a80a1a7f" providerId="LiveId" clId="{E420470F-15A1-4DFE-ACBA-58BD1D79E9D3}" dt="2024-11-29T06:12:23.570" v="269" actId="478"/>
          <ac:picMkLst>
            <pc:docMk/>
            <pc:sldMk cId="1256325725" sldId="289"/>
            <ac:picMk id="3" creationId="{E0F1D71F-E4B3-9B23-4E34-006F83761102}"/>
          </ac:picMkLst>
        </pc:picChg>
        <pc:picChg chg="add mod">
          <ac:chgData name="yogeshbalabaskaran@gmail.com" userId="56d15da3a80a1a7f" providerId="LiveId" clId="{E420470F-15A1-4DFE-ACBA-58BD1D79E9D3}" dt="2024-11-29T06:14:32.688" v="293" actId="1076"/>
          <ac:picMkLst>
            <pc:docMk/>
            <pc:sldMk cId="1256325725" sldId="289"/>
            <ac:picMk id="4" creationId="{84DBC3F0-C5AF-0199-60D6-C22E500D6BDB}"/>
          </ac:picMkLst>
        </pc:picChg>
        <pc:picChg chg="del">
          <ac:chgData name="yogeshbalabaskaran@gmail.com" userId="56d15da3a80a1a7f" providerId="LiveId" clId="{E420470F-15A1-4DFE-ACBA-58BD1D79E9D3}" dt="2024-11-27T07:00:59.578" v="71" actId="478"/>
          <ac:picMkLst>
            <pc:docMk/>
            <pc:sldMk cId="1256325725" sldId="289"/>
            <ac:picMk id="317" creationId="{9BEE53B7-9199-EA81-46C1-94A2F67EBFE2}"/>
          </ac:picMkLst>
        </pc:picChg>
      </pc:sldChg>
      <pc:sldChg chg="addSp delSp modSp add mod">
        <pc:chgData name="yogeshbalabaskaran@gmail.com" userId="56d15da3a80a1a7f" providerId="LiveId" clId="{E420470F-15A1-4DFE-ACBA-58BD1D79E9D3}" dt="2024-11-27T06:35:22.931" v="67" actId="404"/>
        <pc:sldMkLst>
          <pc:docMk/>
          <pc:sldMk cId="3888624199" sldId="290"/>
        </pc:sldMkLst>
        <pc:spChg chg="add mod">
          <ac:chgData name="yogeshbalabaskaran@gmail.com" userId="56d15da3a80a1a7f" providerId="LiveId" clId="{E420470F-15A1-4DFE-ACBA-58BD1D79E9D3}" dt="2024-11-27T06:35:22.931" v="67" actId="404"/>
          <ac:spMkLst>
            <pc:docMk/>
            <pc:sldMk cId="3888624199" sldId="290"/>
            <ac:spMk id="2" creationId="{639557C1-379C-4945-E3ED-DB7E26C376D8}"/>
          </ac:spMkLst>
        </pc:spChg>
        <pc:spChg chg="del">
          <ac:chgData name="yogeshbalabaskaran@gmail.com" userId="56d15da3a80a1a7f" providerId="LiveId" clId="{E420470F-15A1-4DFE-ACBA-58BD1D79E9D3}" dt="2024-11-27T06:34:05.377" v="42" actId="478"/>
          <ac:spMkLst>
            <pc:docMk/>
            <pc:sldMk cId="3888624199" sldId="290"/>
            <ac:spMk id="278" creationId="{E7BC466A-6EB3-0CC1-1B0D-5BD9C9649DCD}"/>
          </ac:spMkLst>
        </pc:spChg>
      </pc:sldChg>
      <pc:sldChg chg="addSp delSp modSp add mod setBg setClrOvrMap">
        <pc:chgData name="yogeshbalabaskaran@gmail.com" userId="56d15da3a80a1a7f" providerId="LiveId" clId="{E420470F-15A1-4DFE-ACBA-58BD1D79E9D3}" dt="2024-11-29T06:38:00.217" v="452" actId="120"/>
        <pc:sldMkLst>
          <pc:docMk/>
          <pc:sldMk cId="3823259224" sldId="291"/>
        </pc:sldMkLst>
        <pc:spChg chg="mod">
          <ac:chgData name="yogeshbalabaskaran@gmail.com" userId="56d15da3a80a1a7f" providerId="LiveId" clId="{E420470F-15A1-4DFE-ACBA-58BD1D79E9D3}" dt="2024-11-29T06:38:00.217" v="452" actId="120"/>
          <ac:spMkLst>
            <pc:docMk/>
            <pc:sldMk cId="3823259224" sldId="291"/>
            <ac:spMk id="128" creationId="{D0B447AE-CC05-5875-FE2E-D5E92B727256}"/>
          </ac:spMkLst>
        </pc:spChg>
        <pc:spChg chg="mod">
          <ac:chgData name="yogeshbalabaskaran@gmail.com" userId="56d15da3a80a1a7f" providerId="LiveId" clId="{E420470F-15A1-4DFE-ACBA-58BD1D79E9D3}" dt="2024-11-29T06:33:47.032" v="430" actId="20577"/>
          <ac:spMkLst>
            <pc:docMk/>
            <pc:sldMk cId="3823259224" sldId="291"/>
            <ac:spMk id="129" creationId="{5C664113-B4AF-86A9-86B7-9E65DDF409D4}"/>
          </ac:spMkLst>
        </pc:spChg>
        <pc:spChg chg="add del">
          <ac:chgData name="yogeshbalabaskaran@gmail.com" userId="56d15da3a80a1a7f" providerId="LiveId" clId="{E420470F-15A1-4DFE-ACBA-58BD1D79E9D3}" dt="2024-11-29T06:23:10.216" v="360" actId="26606"/>
          <ac:spMkLst>
            <pc:docMk/>
            <pc:sldMk cId="3823259224" sldId="291"/>
            <ac:spMk id="134" creationId="{71B2258F-86CA-4D4D-8270-BC05FCDEBFB3}"/>
          </ac:spMkLst>
        </pc:spChg>
        <pc:spChg chg="add del">
          <ac:chgData name="yogeshbalabaskaran@gmail.com" userId="56d15da3a80a1a7f" providerId="LiveId" clId="{E420470F-15A1-4DFE-ACBA-58BD1D79E9D3}" dt="2024-11-29T06:23:23.574" v="363" actId="26606"/>
          <ac:spMkLst>
            <pc:docMk/>
            <pc:sldMk cId="3823259224" sldId="291"/>
            <ac:spMk id="139" creationId="{4D4677D2-D5AC-4CF9-9EED-2B89D0A1C212}"/>
          </ac:spMkLst>
        </pc:spChg>
        <pc:spChg chg="add del">
          <ac:chgData name="yogeshbalabaskaran@gmail.com" userId="56d15da3a80a1a7f" providerId="LiveId" clId="{E420470F-15A1-4DFE-ACBA-58BD1D79E9D3}" dt="2024-11-29T06:23:23.574" v="363" actId="26606"/>
          <ac:spMkLst>
            <pc:docMk/>
            <pc:sldMk cId="3823259224" sldId="291"/>
            <ac:spMk id="141" creationId="{C6D54F7E-825A-4BBA-815F-35CCA8B97786}"/>
          </ac:spMkLst>
        </pc:spChg>
        <pc:spChg chg="add">
          <ac:chgData name="yogeshbalabaskaran@gmail.com" userId="56d15da3a80a1a7f" providerId="LiveId" clId="{E420470F-15A1-4DFE-ACBA-58BD1D79E9D3}" dt="2024-11-29T06:23:23.574" v="363" actId="26606"/>
          <ac:spMkLst>
            <pc:docMk/>
            <pc:sldMk cId="3823259224" sldId="291"/>
            <ac:spMk id="146" creationId="{5A59F003-E00A-43F9-91DC-CC54E3B87466}"/>
          </ac:spMkLst>
        </pc:spChg>
        <pc:spChg chg="add">
          <ac:chgData name="yogeshbalabaskaran@gmail.com" userId="56d15da3a80a1a7f" providerId="LiveId" clId="{E420470F-15A1-4DFE-ACBA-58BD1D79E9D3}" dt="2024-11-29T06:23:23.574" v="363" actId="26606"/>
          <ac:spMkLst>
            <pc:docMk/>
            <pc:sldMk cId="3823259224" sldId="291"/>
            <ac:spMk id="148" creationId="{D74A4382-E3AD-430A-9A1F-DFA3E0E77A7D}"/>
          </ac:spMkLst>
        </pc:spChg>
        <pc:spChg chg="add">
          <ac:chgData name="yogeshbalabaskaran@gmail.com" userId="56d15da3a80a1a7f" providerId="LiveId" clId="{E420470F-15A1-4DFE-ACBA-58BD1D79E9D3}" dt="2024-11-29T06:23:23.574" v="363" actId="26606"/>
          <ac:spMkLst>
            <pc:docMk/>
            <pc:sldMk cId="3823259224" sldId="291"/>
            <ac:spMk id="150" creationId="{79F40191-0F44-4FD1-82CC-ACB507C14BE6}"/>
          </ac:spMkLst>
        </pc:spChg>
        <pc:picChg chg="add del mod ord">
          <ac:chgData name="yogeshbalabaskaran@gmail.com" userId="56d15da3a80a1a7f" providerId="LiveId" clId="{E420470F-15A1-4DFE-ACBA-58BD1D79E9D3}" dt="2024-11-29T06:22:28.846" v="358" actId="478"/>
          <ac:picMkLst>
            <pc:docMk/>
            <pc:sldMk cId="3823259224" sldId="291"/>
            <ac:picMk id="3" creationId="{9AA21E18-62C6-6C33-CFFA-3656A5019224}"/>
          </ac:picMkLst>
        </pc:picChg>
        <pc:picChg chg="add mod ord">
          <ac:chgData name="yogeshbalabaskaran@gmail.com" userId="56d15da3a80a1a7f" providerId="LiveId" clId="{E420470F-15A1-4DFE-ACBA-58BD1D79E9D3}" dt="2024-11-29T06:23:23.574" v="363" actId="26606"/>
          <ac:picMkLst>
            <pc:docMk/>
            <pc:sldMk cId="3823259224" sldId="291"/>
            <ac:picMk id="5" creationId="{9CBA96AC-F28C-97A4-4A60-E0B44BC1E132}"/>
          </ac:picMkLst>
        </pc:picChg>
        <pc:picChg chg="add mod">
          <ac:chgData name="yogeshbalabaskaran@gmail.com" userId="56d15da3a80a1a7f" providerId="LiveId" clId="{E420470F-15A1-4DFE-ACBA-58BD1D79E9D3}" dt="2024-11-29T06:33:44.064" v="425" actId="1076"/>
          <ac:picMkLst>
            <pc:docMk/>
            <pc:sldMk cId="3823259224" sldId="291"/>
            <ac:picMk id="7" creationId="{7F0A496B-1E57-3434-0EE6-43A7A8145A52}"/>
          </ac:picMkLst>
        </pc:picChg>
        <pc:picChg chg="add mod">
          <ac:chgData name="yogeshbalabaskaran@gmail.com" userId="56d15da3a80a1a7f" providerId="LiveId" clId="{E420470F-15A1-4DFE-ACBA-58BD1D79E9D3}" dt="2024-11-29T06:35:23.220" v="449" actId="1076"/>
          <ac:picMkLst>
            <pc:docMk/>
            <pc:sldMk cId="3823259224" sldId="291"/>
            <ac:picMk id="9" creationId="{61B96285-05AF-14C4-FCAC-8C9E9F2F1E50}"/>
          </ac:picMkLst>
        </pc:picChg>
        <pc:picChg chg="del">
          <ac:chgData name="yogeshbalabaskaran@gmail.com" userId="56d15da3a80a1a7f" providerId="LiveId" clId="{E420470F-15A1-4DFE-ACBA-58BD1D79E9D3}" dt="2024-11-29T06:21:50.880" v="352" actId="478"/>
          <ac:picMkLst>
            <pc:docMk/>
            <pc:sldMk cId="3823259224" sldId="291"/>
            <ac:picMk id="130" creationId="{8281704C-1C9D-7B7F-948C-7A3AEC5FBD4A}"/>
          </ac:picMkLst>
        </pc:picChg>
      </pc:sldChg>
      <pc:sldMasterChg chg="setBg modSldLayout">
        <pc:chgData name="yogeshbalabaskaran@gmail.com" userId="56d15da3a80a1a7f" providerId="LiveId" clId="{E420470F-15A1-4DFE-ACBA-58BD1D79E9D3}" dt="2024-11-29T05:50:02.212" v="142"/>
        <pc:sldMasterMkLst>
          <pc:docMk/>
          <pc:sldMasterMk cId="2740440537" sldId="2147483660"/>
        </pc:sldMasterMkLst>
        <pc:sldLayoutChg chg="setBg">
          <pc:chgData name="yogeshbalabaskaran@gmail.com" userId="56d15da3a80a1a7f" providerId="LiveId" clId="{E420470F-15A1-4DFE-ACBA-58BD1D79E9D3}" dt="2024-11-29T05:50:02.212" v="142"/>
          <pc:sldLayoutMkLst>
            <pc:docMk/>
            <pc:sldMasterMk cId="2740440537" sldId="2147483660"/>
            <pc:sldLayoutMk cId="2010834167" sldId="2147483661"/>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1973893699" sldId="2147483662"/>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3334659340" sldId="2147483663"/>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1720981320" sldId="2147483664"/>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3983141969" sldId="2147483665"/>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713100682" sldId="2147483666"/>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2533499410" sldId="2147483667"/>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447921978" sldId="2147483668"/>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814316010" sldId="2147483669"/>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2375971831" sldId="2147483670"/>
          </pc:sldLayoutMkLst>
        </pc:sldLayoutChg>
        <pc:sldLayoutChg chg="setBg">
          <pc:chgData name="yogeshbalabaskaran@gmail.com" userId="56d15da3a80a1a7f" providerId="LiveId" clId="{E420470F-15A1-4DFE-ACBA-58BD1D79E9D3}" dt="2024-11-29T05:50:02.212" v="142"/>
          <pc:sldLayoutMkLst>
            <pc:docMk/>
            <pc:sldMasterMk cId="2740440537" sldId="2147483660"/>
            <pc:sldLayoutMk cId="1958850029"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4A78909F-1496-691F-CE87-AEEDEE8B1081}"/>
            </a:ext>
          </a:extLst>
        </p:cNvPr>
        <p:cNvGrpSpPr/>
        <p:nvPr/>
      </p:nvGrpSpPr>
      <p:grpSpPr>
        <a:xfrm>
          <a:off x="0" y="0"/>
          <a:ext cx="0" cy="0"/>
          <a:chOff x="0" y="0"/>
          <a:chExt cx="0" cy="0"/>
        </a:xfrm>
      </p:grpSpPr>
      <p:sp>
        <p:nvSpPr>
          <p:cNvPr id="125" name="Google Shape;125;g30263514286_0_0:notes">
            <a:extLst>
              <a:ext uri="{FF2B5EF4-FFF2-40B4-BE49-F238E27FC236}">
                <a16:creationId xmlns:a16="http://schemas.microsoft.com/office/drawing/2014/main" id="{D6DBED39-12E0-AE1A-F352-8886EE84A9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0263514286_0_0:notes">
            <a:extLst>
              <a:ext uri="{FF2B5EF4-FFF2-40B4-BE49-F238E27FC236}">
                <a16:creationId xmlns:a16="http://schemas.microsoft.com/office/drawing/2014/main" id="{863AB22A-6DC5-9141-EC25-613091B2DB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057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b15e9ed7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8b15e9ed7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8b15e9ed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8b15e9ed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f74229be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ef74229be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ef74229be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ef74229be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8b15e9ed7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8b15e9ed7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efadd137f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efadd137f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efadd137f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efadd137f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efadd137f5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efadd137f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fbbb542f4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efbbb542f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efadd137f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efadd137f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026351428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026351428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efadd137f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efadd137f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efadd137f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efadd137f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042b33b4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042b33b4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efadd137f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efadd137f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fadd137f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efadd137f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a:extLst>
            <a:ext uri="{FF2B5EF4-FFF2-40B4-BE49-F238E27FC236}">
              <a16:creationId xmlns:a16="http://schemas.microsoft.com/office/drawing/2014/main" id="{FB078BC5-8281-C6FA-C832-F8F357865FFD}"/>
            </a:ext>
          </a:extLst>
        </p:cNvPr>
        <p:cNvGrpSpPr/>
        <p:nvPr/>
      </p:nvGrpSpPr>
      <p:grpSpPr>
        <a:xfrm>
          <a:off x="0" y="0"/>
          <a:ext cx="0" cy="0"/>
          <a:chOff x="0" y="0"/>
          <a:chExt cx="0" cy="0"/>
        </a:xfrm>
      </p:grpSpPr>
      <p:sp>
        <p:nvSpPr>
          <p:cNvPr id="274" name="Google Shape;274;g2efadd137f5_0_89:notes">
            <a:extLst>
              <a:ext uri="{FF2B5EF4-FFF2-40B4-BE49-F238E27FC236}">
                <a16:creationId xmlns:a16="http://schemas.microsoft.com/office/drawing/2014/main" id="{76F1A5A8-03E5-073A-8D54-8A525FBDD3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efadd137f5_0_89:notes">
            <a:extLst>
              <a:ext uri="{FF2B5EF4-FFF2-40B4-BE49-F238E27FC236}">
                <a16:creationId xmlns:a16="http://schemas.microsoft.com/office/drawing/2014/main" id="{A412633B-A483-12AC-EE92-D01DE47745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00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fadd137f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efadd137f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efe7f97fc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efe7f97fc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efe7f97fc1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efe7f97fc1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42b33b4a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42b33b4a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026351428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026351428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42b33b4a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42b33b4a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042b33b4a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042b33b4a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042b33b4a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042b33b4a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a:extLst>
            <a:ext uri="{FF2B5EF4-FFF2-40B4-BE49-F238E27FC236}">
              <a16:creationId xmlns:a16="http://schemas.microsoft.com/office/drawing/2014/main" id="{073B6CF7-2670-2D7F-BBBF-B0A1F085276D}"/>
            </a:ext>
          </a:extLst>
        </p:cNvPr>
        <p:cNvGrpSpPr/>
        <p:nvPr/>
      </p:nvGrpSpPr>
      <p:grpSpPr>
        <a:xfrm>
          <a:off x="0" y="0"/>
          <a:ext cx="0" cy="0"/>
          <a:chOff x="0" y="0"/>
          <a:chExt cx="0" cy="0"/>
        </a:xfrm>
      </p:grpSpPr>
      <p:sp>
        <p:nvSpPr>
          <p:cNvPr id="314" name="Google Shape;314;g3042b33b4a3_0_60:notes">
            <a:extLst>
              <a:ext uri="{FF2B5EF4-FFF2-40B4-BE49-F238E27FC236}">
                <a16:creationId xmlns:a16="http://schemas.microsoft.com/office/drawing/2014/main" id="{F2EEF997-E5B0-050F-44D9-52B69C22AA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042b33b4a3_0_60:notes">
            <a:extLst>
              <a:ext uri="{FF2B5EF4-FFF2-40B4-BE49-F238E27FC236}">
                <a16:creationId xmlns:a16="http://schemas.microsoft.com/office/drawing/2014/main" id="{12B9A326-3EA6-1621-D6F8-E2210B8DA6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037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efe7f97fc1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efe7f97fc1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026351428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026351428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026351428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026351428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026351428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026351428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8b0c2cc9f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8b0c2cc9f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8b15e9ed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8b15e9ed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8b0c2cc9f2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8b0c2cc9f2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108341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59718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5885002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738936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346593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209813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831419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131006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3349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4792197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143160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9A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11/29/2024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40440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a:extLst>
            <a:ext uri="{FF2B5EF4-FFF2-40B4-BE49-F238E27FC236}">
              <a16:creationId xmlns:a16="http://schemas.microsoft.com/office/drawing/2014/main" id="{4546D43B-6F06-88E0-3D40-10E6ACAC6A66}"/>
            </a:ext>
          </a:extLst>
        </p:cNvPr>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BA96AC-F28C-97A4-4A60-E0B44BC1E132}"/>
              </a:ext>
            </a:extLst>
          </p:cNvPr>
          <p:cNvPicPr>
            <a:picLocks noChangeAspect="1"/>
          </p:cNvPicPr>
          <p:nvPr/>
        </p:nvPicPr>
        <p:blipFill>
          <a:blip r:embed="rId3"/>
          <a:srcRect l="5168" t="10679" r="3923"/>
          <a:stretch/>
        </p:blipFill>
        <p:spPr>
          <a:xfrm>
            <a:off x="20" y="10"/>
            <a:ext cx="9143980" cy="5143490"/>
          </a:xfrm>
          <a:prstGeom prst="rect">
            <a:avLst/>
          </a:prstGeom>
        </p:spPr>
      </p:pic>
      <p:sp>
        <p:nvSpPr>
          <p:cNvPr id="148" name="Rectangle 14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899" y="-1143383"/>
            <a:ext cx="3444203"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Google Shape;128;p13">
            <a:extLst>
              <a:ext uri="{FF2B5EF4-FFF2-40B4-BE49-F238E27FC236}">
                <a16:creationId xmlns:a16="http://schemas.microsoft.com/office/drawing/2014/main" id="{D0B447AE-CC05-5875-FE2E-D5E92B727256}"/>
              </a:ext>
            </a:extLst>
          </p:cNvPr>
          <p:cNvSpPr txBox="1">
            <a:spLocks noGrp="1"/>
          </p:cNvSpPr>
          <p:nvPr>
            <p:ph type="ctrTitle"/>
          </p:nvPr>
        </p:nvSpPr>
        <p:spPr>
          <a:xfrm>
            <a:off x="-2" y="3255831"/>
            <a:ext cx="6808922" cy="1002236"/>
          </a:xfrm>
          <a:prstGeom prst="rect">
            <a:avLst/>
          </a:prstGeom>
        </p:spPr>
        <p:txBody>
          <a:bodyPr spcFirstLastPara="1" lIns="91425" tIns="91425" rIns="91425" bIns="91425" anchorCtr="0">
            <a:normAutofit/>
          </a:bodyPr>
          <a:lstStyle/>
          <a:p>
            <a:pPr marL="0" lvl="0" indent="0" algn="l" rtl="0">
              <a:spcBef>
                <a:spcPts val="0"/>
              </a:spcBef>
              <a:spcAft>
                <a:spcPts val="0"/>
              </a:spcAft>
              <a:buNone/>
            </a:pPr>
            <a:r>
              <a:rPr lang="en-IN" sz="5000" b="1" dirty="0">
                <a:solidFill>
                  <a:srgbClr val="FF7F3E"/>
                </a:solidFill>
                <a:latin typeface="Aharoni" panose="02010803020104030203" pitchFamily="2" charset="-79"/>
                <a:cs typeface="Aharoni" panose="02010803020104030203" pitchFamily="2" charset="-79"/>
              </a:rPr>
              <a:t>SWIGGY</a:t>
            </a:r>
            <a:r>
              <a:rPr lang="en-IN" sz="5000" b="1" dirty="0">
                <a:solidFill>
                  <a:schemeClr val="bg1"/>
                </a:solidFill>
                <a:latin typeface="Aharoni" panose="02010803020104030203" pitchFamily="2" charset="-79"/>
                <a:cs typeface="Aharoni" panose="02010803020104030203" pitchFamily="2" charset="-79"/>
              </a:rPr>
              <a:t> </a:t>
            </a:r>
            <a:r>
              <a:rPr lang="en-IN" sz="5000" b="1" dirty="0">
                <a:solidFill>
                  <a:srgbClr val="FF7F3E"/>
                </a:solidFill>
                <a:latin typeface="Aharoni" panose="02010803020104030203" pitchFamily="2" charset="-79"/>
                <a:cs typeface="Aharoni" panose="02010803020104030203" pitchFamily="2" charset="-79"/>
              </a:rPr>
              <a:t>ANALYSIS</a:t>
            </a:r>
          </a:p>
        </p:txBody>
      </p:sp>
      <p:sp>
        <p:nvSpPr>
          <p:cNvPr id="150" name="Rectangle: Rounded Corners 14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Google Shape;129;p13">
            <a:extLst>
              <a:ext uri="{FF2B5EF4-FFF2-40B4-BE49-F238E27FC236}">
                <a16:creationId xmlns:a16="http://schemas.microsoft.com/office/drawing/2014/main" id="{5C664113-B4AF-86A9-86B7-9E65DDF409D4}"/>
              </a:ext>
            </a:extLst>
          </p:cNvPr>
          <p:cNvSpPr txBox="1">
            <a:spLocks noGrp="1"/>
          </p:cNvSpPr>
          <p:nvPr>
            <p:ph type="subTitle" idx="1"/>
          </p:nvPr>
        </p:nvSpPr>
        <p:spPr>
          <a:xfrm>
            <a:off x="303414" y="4218708"/>
            <a:ext cx="6808922" cy="444732"/>
          </a:xfrm>
          <a:prstGeom prst="rect">
            <a:avLst/>
          </a:prstGeom>
        </p:spPr>
        <p:txBody>
          <a:bodyPr spcFirstLastPara="1" lIns="91425" tIns="91425" rIns="91425" bIns="91425" anchor="ctr" anchorCtr="0">
            <a:normAutofit/>
          </a:bodyPr>
          <a:lstStyle/>
          <a:p>
            <a:pPr marL="0" lvl="0" indent="0" algn="l" rtl="0">
              <a:spcBef>
                <a:spcPts val="0"/>
              </a:spcBef>
              <a:spcAft>
                <a:spcPts val="0"/>
              </a:spcAft>
              <a:buNone/>
            </a:pPr>
            <a:r>
              <a:rPr lang="en-US" dirty="0">
                <a:solidFill>
                  <a:schemeClr val="bg1"/>
                </a:solidFill>
              </a:rPr>
              <a:t>Restaurant Analysis Using              Power BI </a:t>
            </a:r>
            <a:endParaRPr lang="en-IN" dirty="0">
              <a:solidFill>
                <a:schemeClr val="bg1"/>
              </a:solidFill>
            </a:endParaRPr>
          </a:p>
        </p:txBody>
      </p:sp>
      <p:pic>
        <p:nvPicPr>
          <p:cNvPr id="7" name="Picture 6">
            <a:extLst>
              <a:ext uri="{FF2B5EF4-FFF2-40B4-BE49-F238E27FC236}">
                <a16:creationId xmlns:a16="http://schemas.microsoft.com/office/drawing/2014/main" id="{7F0A496B-1E57-3434-0EE6-43A7A8145A52}"/>
              </a:ext>
            </a:extLst>
          </p:cNvPr>
          <p:cNvPicPr>
            <a:picLocks noChangeAspect="1"/>
          </p:cNvPicPr>
          <p:nvPr/>
        </p:nvPicPr>
        <p:blipFill>
          <a:blip r:embed="rId4"/>
          <a:stretch>
            <a:fillRect/>
          </a:stretch>
        </p:blipFill>
        <p:spPr>
          <a:xfrm>
            <a:off x="2802649" y="4109646"/>
            <a:ext cx="609524" cy="609524"/>
          </a:xfrm>
          <a:prstGeom prst="rect">
            <a:avLst/>
          </a:prstGeom>
        </p:spPr>
      </p:pic>
      <p:pic>
        <p:nvPicPr>
          <p:cNvPr id="9" name="Picture 8" descr="A graph with a coin and a graph&#10;&#10;Description automatically generated">
            <a:extLst>
              <a:ext uri="{FF2B5EF4-FFF2-40B4-BE49-F238E27FC236}">
                <a16:creationId xmlns:a16="http://schemas.microsoft.com/office/drawing/2014/main" id="{61B96285-05AF-14C4-FCAC-8C9E9F2F1E50}"/>
              </a:ext>
            </a:extLst>
          </p:cNvPr>
          <p:cNvPicPr>
            <a:picLocks noChangeAspect="1"/>
          </p:cNvPicPr>
          <p:nvPr/>
        </p:nvPicPr>
        <p:blipFill>
          <a:blip r:embed="rId5"/>
          <a:stretch>
            <a:fillRect/>
          </a:stretch>
        </p:blipFill>
        <p:spPr>
          <a:xfrm>
            <a:off x="6290741" y="3306687"/>
            <a:ext cx="1124989" cy="725925"/>
          </a:xfrm>
          <a:prstGeom prst="rect">
            <a:avLst/>
          </a:prstGeom>
        </p:spPr>
      </p:pic>
    </p:spTree>
    <p:extLst>
      <p:ext uri="{BB962C8B-B14F-4D97-AF65-F5344CB8AC3E}">
        <p14:creationId xmlns:p14="http://schemas.microsoft.com/office/powerpoint/2010/main" val="3823259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p:cNvPicPr preferRelativeResize="0"/>
          <p:nvPr/>
        </p:nvPicPr>
        <p:blipFill>
          <a:blip r:embed="rId3">
            <a:alphaModFix/>
          </a:blip>
          <a:srcRect l="-2647" t="-2716" r="-8442" b="-8448"/>
          <a:stretch/>
        </p:blipFill>
        <p:spPr>
          <a:xfrm>
            <a:off x="85241" y="70476"/>
            <a:ext cx="6179409" cy="5073024"/>
          </a:xfrm>
          <a:prstGeom prst="rect">
            <a:avLst/>
          </a:prstGeom>
          <a:noFill/>
          <a:ln>
            <a:noFill/>
          </a:ln>
        </p:spPr>
      </p:pic>
      <p:sp>
        <p:nvSpPr>
          <p:cNvPr id="195" name="Google Shape;195;p22"/>
          <p:cNvSpPr txBox="1"/>
          <p:nvPr/>
        </p:nvSpPr>
        <p:spPr>
          <a:xfrm>
            <a:off x="5873859" y="1812172"/>
            <a:ext cx="3115160" cy="2092850"/>
          </a:xfrm>
          <a:prstGeom prst="rect">
            <a:avLst/>
          </a:prstGeom>
          <a:noFill/>
          <a:ln>
            <a:noFill/>
          </a:ln>
        </p:spPr>
        <p:txBody>
          <a:bodyPr spcFirstLastPara="1" wrap="square" lIns="91425" tIns="91425" rIns="91425" bIns="91425" anchor="t" anchorCtr="0">
            <a:spAutoFit/>
          </a:bodyPr>
          <a:lstStyle/>
          <a:p>
            <a:endParaRPr sz="1200" dirty="0">
              <a:solidFill>
                <a:srgbClr val="E66C37"/>
              </a:solidFill>
            </a:endParaRPr>
          </a:p>
          <a:p>
            <a:pPr marL="285750" lvl="0" indent="-285750" algn="l" rtl="0">
              <a:spcBef>
                <a:spcPts val="0"/>
              </a:spcBef>
              <a:spcAft>
                <a:spcPts val="0"/>
              </a:spcAft>
              <a:buFont typeface="Arial" panose="020B0604020202020204" pitchFamily="34" charset="0"/>
              <a:buChar char="•"/>
            </a:pPr>
            <a:r>
              <a:rPr lang="en-GB" sz="1600" dirty="0">
                <a:solidFill>
                  <a:schemeClr val="dk1"/>
                </a:solidFill>
              </a:rPr>
              <a:t>The </a:t>
            </a:r>
            <a:r>
              <a:rPr lang="en-US" sz="1600" dirty="0">
                <a:solidFill>
                  <a:schemeClr val="dk1"/>
                </a:solidFill>
              </a:rPr>
              <a:t>most popular food types served by Swiggy Restaurants in each city are shown in a </a:t>
            </a:r>
            <a:r>
              <a:rPr lang="en-GB" sz="1600" dirty="0">
                <a:solidFill>
                  <a:schemeClr val="dk1"/>
                </a:solidFill>
              </a:rPr>
              <a:t>stacked column chart.</a:t>
            </a:r>
            <a:endParaRPr sz="1600" dirty="0">
              <a:solidFill>
                <a:schemeClr val="dk1"/>
              </a:solidFill>
            </a:endParaRPr>
          </a:p>
          <a:p>
            <a:pPr marL="285750" lvl="0" indent="-285750" algn="l" rtl="0">
              <a:spcBef>
                <a:spcPts val="0"/>
              </a:spcBef>
              <a:spcAft>
                <a:spcPts val="0"/>
              </a:spcAft>
              <a:buFont typeface="Arial" panose="020B0604020202020204" pitchFamily="34" charset="0"/>
              <a:buChar char="•"/>
            </a:pPr>
            <a:endParaRPr sz="1600" dirty="0">
              <a:solidFill>
                <a:schemeClr val="dk1"/>
              </a:solidFill>
            </a:endParaRPr>
          </a:p>
          <a:p>
            <a:pPr marL="285750" lvl="0" indent="-285750" algn="l" rtl="0">
              <a:spcBef>
                <a:spcPts val="0"/>
              </a:spcBef>
              <a:spcAft>
                <a:spcPts val="0"/>
              </a:spcAft>
              <a:buFont typeface="Arial" panose="020B0604020202020204" pitchFamily="34" charset="0"/>
              <a:buChar char="•"/>
            </a:pPr>
            <a:r>
              <a:rPr lang="en-GB" sz="1600" dirty="0">
                <a:solidFill>
                  <a:schemeClr val="dk1"/>
                </a:solidFill>
              </a:rPr>
              <a:t>From this Indian food types hold the majority of the city.</a:t>
            </a:r>
            <a:endParaRPr sz="1600" dirty="0">
              <a:solidFill>
                <a:schemeClr val="dk1"/>
              </a:solidFill>
            </a:endParaRPr>
          </a:p>
        </p:txBody>
      </p:sp>
      <p:sp>
        <p:nvSpPr>
          <p:cNvPr id="3" name="TextBox 2">
            <a:extLst>
              <a:ext uri="{FF2B5EF4-FFF2-40B4-BE49-F238E27FC236}">
                <a16:creationId xmlns:a16="http://schemas.microsoft.com/office/drawing/2014/main" id="{248698C7-7E46-6944-B5D9-1BDA21CC78FF}"/>
              </a:ext>
            </a:extLst>
          </p:cNvPr>
          <p:cNvSpPr txBox="1"/>
          <p:nvPr/>
        </p:nvSpPr>
        <p:spPr>
          <a:xfrm>
            <a:off x="5873858" y="602964"/>
            <a:ext cx="3180687" cy="1200329"/>
          </a:xfrm>
          <a:prstGeom prst="rect">
            <a:avLst/>
          </a:prstGeom>
          <a:noFill/>
        </p:spPr>
        <p:txBody>
          <a:bodyPr wrap="square">
            <a:spAutoFit/>
          </a:bodyPr>
          <a:lstStyle/>
          <a:p>
            <a:r>
              <a:rPr lang="en-US" sz="1800" b="1" i="0" u="none" strike="noStrike" dirty="0">
                <a:solidFill>
                  <a:srgbClr val="FF7F3E"/>
                </a:solidFill>
                <a:effectLst/>
                <a:latin typeface="Arial" panose="020B0604020202020204" pitchFamily="34" charset="0"/>
              </a:rPr>
              <a:t>Most Popular Food Types Served by Swiggy Restaurants in Each City Analysis :</a:t>
            </a:r>
            <a:endParaRPr lang="en-IN" dirty="0">
              <a:solidFill>
                <a:srgbClr val="FF7F3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p:nvPr/>
        </p:nvSpPr>
        <p:spPr>
          <a:xfrm>
            <a:off x="185978" y="-59099"/>
            <a:ext cx="8369085" cy="5032117"/>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en-US" sz="1600" b="1" dirty="0">
                <a:solidFill>
                  <a:srgbClr val="E66C37"/>
                </a:solidFill>
              </a:rPr>
              <a:t>Most Popular Food Types Served by Swiggy Restaurants in Each City Analysis :</a:t>
            </a:r>
          </a:p>
          <a:p>
            <a:pPr marL="285750" lvl="0" indent="-285750" algn="l" rtl="0">
              <a:spcBef>
                <a:spcPts val="0"/>
              </a:spcBef>
              <a:spcAft>
                <a:spcPts val="0"/>
              </a:spcAft>
              <a:buFont typeface="Arial" panose="020B0604020202020204" pitchFamily="34" charset="0"/>
              <a:buChar char="•"/>
            </a:pPr>
            <a:r>
              <a:rPr lang="en-US" sz="1500" b="1" dirty="0">
                <a:solidFill>
                  <a:srgbClr val="E66C37"/>
                </a:solidFill>
              </a:rPr>
              <a:t>(Indian)Ahmedabad</a:t>
            </a:r>
            <a:r>
              <a:rPr lang="en-US" sz="1500" dirty="0">
                <a:solidFill>
                  <a:srgbClr val="E66C37"/>
                </a:solidFill>
              </a:rPr>
              <a:t> </a:t>
            </a:r>
            <a:r>
              <a:rPr lang="en-US" sz="1500" dirty="0"/>
              <a:t>is well-known for its wide variety of Indian food, particularly Gujarati fare.</a:t>
            </a:r>
          </a:p>
          <a:p>
            <a:pPr marL="285750" lvl="0" indent="-285750" algn="l" rtl="0">
              <a:spcBef>
                <a:spcPts val="0"/>
              </a:spcBef>
              <a:spcAft>
                <a:spcPts val="0"/>
              </a:spcAft>
              <a:buFont typeface="Arial" panose="020B0604020202020204" pitchFamily="34" charset="0"/>
              <a:buChar char="•"/>
            </a:pPr>
            <a:endParaRPr lang="en-US" sz="1500" dirty="0"/>
          </a:p>
          <a:p>
            <a:pPr marL="285750" lvl="0" indent="-285750" algn="l" rtl="0">
              <a:spcBef>
                <a:spcPts val="0"/>
              </a:spcBef>
              <a:spcAft>
                <a:spcPts val="0"/>
              </a:spcAft>
              <a:buFont typeface="Arial" panose="020B0604020202020204" pitchFamily="34" charset="0"/>
              <a:buChar char="•"/>
            </a:pPr>
            <a:r>
              <a:rPr lang="en-US" sz="1500" b="1" dirty="0">
                <a:solidFill>
                  <a:srgbClr val="E66C37"/>
                </a:solidFill>
              </a:rPr>
              <a:t>Bangalore (South India):</a:t>
            </a:r>
            <a:r>
              <a:rPr lang="en-US" sz="1500" dirty="0">
                <a:solidFill>
                  <a:srgbClr val="E66C37"/>
                </a:solidFill>
              </a:rPr>
              <a:t> </a:t>
            </a:r>
            <a:r>
              <a:rPr lang="en-US" sz="1500" dirty="0"/>
              <a:t>is well-known for its dosas and </a:t>
            </a:r>
            <a:r>
              <a:rPr lang="en-US" sz="1500" dirty="0" err="1"/>
              <a:t>idlis</a:t>
            </a:r>
            <a:r>
              <a:rPr lang="en-US" sz="1500" dirty="0">
                <a:solidFill>
                  <a:srgbClr val="252423"/>
                </a:solidFill>
              </a:rPr>
              <a:t>.</a:t>
            </a:r>
          </a:p>
          <a:p>
            <a:pPr marL="285750" lvl="0" indent="-285750" algn="l" rtl="0">
              <a:spcBef>
                <a:spcPts val="0"/>
              </a:spcBef>
              <a:spcAft>
                <a:spcPts val="0"/>
              </a:spcAft>
              <a:buFont typeface="Arial" panose="020B0604020202020204" pitchFamily="34" charset="0"/>
              <a:buChar char="•"/>
            </a:pPr>
            <a:endParaRPr lang="en-US" sz="1500" dirty="0">
              <a:solidFill>
                <a:srgbClr val="E66C37"/>
              </a:solidFill>
            </a:endParaRPr>
          </a:p>
          <a:p>
            <a:pPr marL="285750" lvl="0" indent="-285750" algn="l" rtl="0">
              <a:spcBef>
                <a:spcPts val="0"/>
              </a:spcBef>
              <a:spcAft>
                <a:spcPts val="0"/>
              </a:spcAft>
              <a:buFont typeface="Arial" panose="020B0604020202020204" pitchFamily="34" charset="0"/>
              <a:buChar char="•"/>
            </a:pPr>
            <a:r>
              <a:rPr lang="en-US" sz="1500" b="1" dirty="0">
                <a:solidFill>
                  <a:srgbClr val="E66C37"/>
                </a:solidFill>
              </a:rPr>
              <a:t>Chennai (Indian) </a:t>
            </a:r>
            <a:r>
              <a:rPr lang="en-US" sz="1500" dirty="0"/>
              <a:t>Indian city of Chennai is well-known for its extensive selection of Tamil-style South Indian food.</a:t>
            </a:r>
          </a:p>
          <a:p>
            <a:pPr marL="285750" lvl="0" indent="-285750" algn="l" rtl="0">
              <a:spcBef>
                <a:spcPts val="0"/>
              </a:spcBef>
              <a:spcAft>
                <a:spcPts val="0"/>
              </a:spcAft>
              <a:buFont typeface="Arial" panose="020B0604020202020204" pitchFamily="34" charset="0"/>
              <a:buChar char="•"/>
            </a:pPr>
            <a:endParaRPr lang="en-US" sz="1500" dirty="0">
              <a:solidFill>
                <a:schemeClr val="dk2"/>
              </a:solidFill>
            </a:endParaRPr>
          </a:p>
          <a:p>
            <a:pPr marL="285750" lvl="0" indent="-285750" algn="l" rtl="0">
              <a:spcBef>
                <a:spcPts val="0"/>
              </a:spcBef>
              <a:spcAft>
                <a:spcPts val="0"/>
              </a:spcAft>
              <a:buFont typeface="Arial" panose="020B0604020202020204" pitchFamily="34" charset="0"/>
              <a:buChar char="•"/>
            </a:pPr>
            <a:r>
              <a:rPr lang="en-US" sz="1500" b="1" dirty="0">
                <a:solidFill>
                  <a:srgbClr val="E66C37"/>
                </a:solidFill>
              </a:rPr>
              <a:t>Delhi (North Indian): </a:t>
            </a:r>
            <a:r>
              <a:rPr lang="en-US" sz="1500" dirty="0"/>
              <a:t>This city serves a range of North Indian dishes, including as street food and biryani.</a:t>
            </a:r>
          </a:p>
          <a:p>
            <a:pPr marL="285750" lvl="0" indent="-285750" algn="l" rtl="0">
              <a:spcBef>
                <a:spcPts val="0"/>
              </a:spcBef>
              <a:spcAft>
                <a:spcPts val="0"/>
              </a:spcAft>
              <a:buFont typeface="Arial" panose="020B0604020202020204" pitchFamily="34" charset="0"/>
              <a:buChar char="•"/>
            </a:pPr>
            <a:endParaRPr lang="en-US" sz="1500" dirty="0"/>
          </a:p>
          <a:p>
            <a:pPr marL="285750" lvl="0" indent="-285750" algn="l" rtl="0">
              <a:spcBef>
                <a:spcPts val="0"/>
              </a:spcBef>
              <a:spcAft>
                <a:spcPts val="0"/>
              </a:spcAft>
              <a:buFont typeface="Arial" panose="020B0604020202020204" pitchFamily="34" charset="0"/>
              <a:buChar char="•"/>
            </a:pPr>
            <a:r>
              <a:rPr lang="en-US" sz="1500" b="1" dirty="0">
                <a:solidFill>
                  <a:srgbClr val="E66C37"/>
                </a:solidFill>
              </a:rPr>
              <a:t>(South Indian )</a:t>
            </a:r>
            <a:r>
              <a:rPr lang="en-US" sz="1500" dirty="0"/>
              <a:t>city of Hyderabad is well-known for its biryani and other regional specialties.</a:t>
            </a:r>
          </a:p>
          <a:p>
            <a:pPr marL="285750" lvl="0" indent="-285750" algn="l" rtl="0">
              <a:spcBef>
                <a:spcPts val="0"/>
              </a:spcBef>
              <a:spcAft>
                <a:spcPts val="0"/>
              </a:spcAft>
              <a:buFont typeface="Arial" panose="020B0604020202020204" pitchFamily="34" charset="0"/>
              <a:buChar char="•"/>
            </a:pPr>
            <a:endParaRPr lang="en-US" sz="1500" dirty="0"/>
          </a:p>
          <a:p>
            <a:pPr marL="285750" lvl="0" indent="-285750" algn="l" rtl="0">
              <a:spcBef>
                <a:spcPts val="0"/>
              </a:spcBef>
              <a:spcAft>
                <a:spcPts val="0"/>
              </a:spcAft>
              <a:buFont typeface="Arial" panose="020B0604020202020204" pitchFamily="34" charset="0"/>
              <a:buChar char="•"/>
            </a:pPr>
            <a:r>
              <a:rPr lang="en-US" sz="1500" b="1" dirty="0">
                <a:solidFill>
                  <a:srgbClr val="E66C37"/>
                </a:solidFill>
              </a:rPr>
              <a:t>Kolkata, ( Indian)</a:t>
            </a:r>
            <a:r>
              <a:rPr lang="en-US" sz="1500" dirty="0">
                <a:solidFill>
                  <a:srgbClr val="E66C37"/>
                </a:solidFill>
              </a:rPr>
              <a:t> </a:t>
            </a:r>
            <a:r>
              <a:rPr lang="en-US" sz="1500" dirty="0"/>
              <a:t>city, is well-known for its Bengali food, which includes fish dishes and sweets.</a:t>
            </a:r>
          </a:p>
          <a:p>
            <a:pPr marL="285750" lvl="0" indent="-285750" algn="l" rtl="0">
              <a:spcBef>
                <a:spcPts val="0"/>
              </a:spcBef>
              <a:spcAft>
                <a:spcPts val="0"/>
              </a:spcAft>
              <a:buFont typeface="Arial" panose="020B0604020202020204" pitchFamily="34" charset="0"/>
              <a:buChar char="•"/>
            </a:pPr>
            <a:endParaRPr lang="en-US" sz="1500" dirty="0">
              <a:solidFill>
                <a:srgbClr val="E66C37"/>
              </a:solidFill>
            </a:endParaRPr>
          </a:p>
          <a:p>
            <a:pPr marL="285750" lvl="0" indent="-285750" algn="l" rtl="0">
              <a:spcBef>
                <a:spcPts val="0"/>
              </a:spcBef>
              <a:spcAft>
                <a:spcPts val="0"/>
              </a:spcAft>
              <a:buFont typeface="Arial" panose="020B0604020202020204" pitchFamily="34" charset="0"/>
              <a:buChar char="•"/>
            </a:pPr>
            <a:r>
              <a:rPr lang="en-US" sz="1500" dirty="0">
                <a:solidFill>
                  <a:srgbClr val="E66C37"/>
                </a:solidFill>
              </a:rPr>
              <a:t>(</a:t>
            </a:r>
            <a:r>
              <a:rPr lang="en-US" sz="1500" b="1" dirty="0">
                <a:solidFill>
                  <a:srgbClr val="E66C37"/>
                </a:solidFill>
              </a:rPr>
              <a:t>Chinese) Mumbai</a:t>
            </a:r>
            <a:r>
              <a:rPr lang="en-US" sz="1500" dirty="0">
                <a:solidFill>
                  <a:srgbClr val="E66C37"/>
                </a:solidFill>
              </a:rPr>
              <a:t> </a:t>
            </a:r>
            <a:r>
              <a:rPr lang="en-US" sz="1500" dirty="0"/>
              <a:t>is well-known for its street food adaptations of Chinese cuisine.</a:t>
            </a:r>
          </a:p>
          <a:p>
            <a:pPr marL="285750" lvl="0" indent="-285750" algn="l" rtl="0">
              <a:spcBef>
                <a:spcPts val="0"/>
              </a:spcBef>
              <a:spcAft>
                <a:spcPts val="0"/>
              </a:spcAft>
              <a:buFont typeface="Arial" panose="020B0604020202020204" pitchFamily="34" charset="0"/>
              <a:buChar char="•"/>
            </a:pPr>
            <a:endParaRPr lang="en-US" sz="1500" dirty="0">
              <a:solidFill>
                <a:srgbClr val="E66C37"/>
              </a:solidFill>
            </a:endParaRPr>
          </a:p>
          <a:p>
            <a:pPr marL="285750" lvl="0" indent="-285750" algn="l" rtl="0">
              <a:spcBef>
                <a:spcPts val="0"/>
              </a:spcBef>
              <a:spcAft>
                <a:spcPts val="0"/>
              </a:spcAft>
              <a:buFont typeface="Arial" panose="020B0604020202020204" pitchFamily="34" charset="0"/>
              <a:buChar char="•"/>
            </a:pPr>
            <a:r>
              <a:rPr lang="en-US" sz="1500" b="1" dirty="0">
                <a:solidFill>
                  <a:srgbClr val="E66C37"/>
                </a:solidFill>
              </a:rPr>
              <a:t>Pune (Chinese):</a:t>
            </a:r>
            <a:r>
              <a:rPr lang="en-US" sz="1500" dirty="0">
                <a:solidFill>
                  <a:srgbClr val="E66C37"/>
                </a:solidFill>
              </a:rPr>
              <a:t> </a:t>
            </a:r>
            <a:r>
              <a:rPr lang="en-US" sz="1500" dirty="0"/>
              <a:t>Like Mumbai, Pune boasts a sizable Chinese culinary community</a:t>
            </a:r>
            <a:r>
              <a:rPr lang="en-US" sz="1500" dirty="0">
                <a:solidFill>
                  <a:schemeClr val="dk2"/>
                </a:solidFill>
              </a:rPr>
              <a:t>.</a:t>
            </a:r>
          </a:p>
          <a:p>
            <a:pPr marL="285750" lvl="0" indent="-285750" algn="l" rtl="0">
              <a:spcBef>
                <a:spcPts val="0"/>
              </a:spcBef>
              <a:spcAft>
                <a:spcPts val="0"/>
              </a:spcAft>
              <a:buFont typeface="Arial" panose="020B0604020202020204" pitchFamily="34" charset="0"/>
              <a:buChar char="•"/>
            </a:pPr>
            <a:endParaRPr lang="en-US" sz="1500" dirty="0">
              <a:solidFill>
                <a:srgbClr val="E66C37"/>
              </a:solidFill>
            </a:endParaRPr>
          </a:p>
          <a:p>
            <a:pPr marL="285750" lvl="0" indent="-285750" algn="l" rtl="0">
              <a:spcBef>
                <a:spcPts val="0"/>
              </a:spcBef>
              <a:spcAft>
                <a:spcPts val="0"/>
              </a:spcAft>
              <a:buFont typeface="Arial" panose="020B0604020202020204" pitchFamily="34" charset="0"/>
              <a:buChar char="•"/>
            </a:pPr>
            <a:r>
              <a:rPr lang="en-US" sz="1500" b="1" dirty="0">
                <a:solidFill>
                  <a:srgbClr val="E66C37"/>
                </a:solidFill>
              </a:rPr>
              <a:t>Surat (Fast Food)</a:t>
            </a:r>
            <a:r>
              <a:rPr lang="en-US" sz="1500" dirty="0">
                <a:solidFill>
                  <a:srgbClr val="E66C37"/>
                </a:solidFill>
              </a:rPr>
              <a:t> </a:t>
            </a:r>
            <a:r>
              <a:rPr lang="en-US" sz="1500" dirty="0"/>
              <a:t>is known for its thriving fast food scene, which includes a variety of regional munchies</a:t>
            </a:r>
            <a:r>
              <a:rPr lang="en-US" sz="1500" dirty="0">
                <a:solidFill>
                  <a:schemeClr val="dk2"/>
                </a:solidFil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4"/>
          <p:cNvPicPr preferRelativeResize="0"/>
          <p:nvPr/>
        </p:nvPicPr>
        <p:blipFill>
          <a:blip r:embed="rId3">
            <a:alphaModFix/>
          </a:blip>
          <a:srcRect l="28941" r="26084"/>
          <a:stretch/>
        </p:blipFill>
        <p:spPr>
          <a:xfrm>
            <a:off x="247973" y="0"/>
            <a:ext cx="4750231" cy="4838700"/>
          </a:xfrm>
          <a:prstGeom prst="rect">
            <a:avLst/>
          </a:prstGeom>
          <a:noFill/>
          <a:ln>
            <a:noFill/>
          </a:ln>
        </p:spPr>
      </p:pic>
      <p:sp>
        <p:nvSpPr>
          <p:cNvPr id="206" name="Google Shape;206;p24"/>
          <p:cNvSpPr txBox="1"/>
          <p:nvPr/>
        </p:nvSpPr>
        <p:spPr>
          <a:xfrm>
            <a:off x="5060197" y="786676"/>
            <a:ext cx="3835829" cy="32316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IN" sz="1800" b="1" i="0" u="none" strike="noStrike" dirty="0">
                <a:solidFill>
                  <a:srgbClr val="E38E49"/>
                </a:solidFill>
                <a:effectLst/>
                <a:latin typeface="Arial" panose="020B0604020202020204" pitchFamily="34" charset="0"/>
              </a:rPr>
              <a:t>Top Rated Swiggy count of Top-Rated</a:t>
            </a:r>
            <a:r>
              <a:rPr lang="en-IN" sz="1800" b="1" i="0" u="none" strike="noStrike" dirty="0">
                <a:solidFill>
                  <a:srgbClr val="000000"/>
                </a:solidFill>
                <a:effectLst/>
                <a:latin typeface="Arial" panose="020B0604020202020204" pitchFamily="34" charset="0"/>
              </a:rPr>
              <a:t> </a:t>
            </a:r>
            <a:r>
              <a:rPr lang="en-IN" sz="1800" b="1" i="0" u="none" strike="noStrike" dirty="0">
                <a:solidFill>
                  <a:srgbClr val="E38E49"/>
                </a:solidFill>
                <a:effectLst/>
                <a:latin typeface="Arial" panose="020B0604020202020204" pitchFamily="34" charset="0"/>
              </a:rPr>
              <a:t>Restaurants Analysis : </a:t>
            </a:r>
            <a:endParaRPr lang="en-GB" dirty="0">
              <a:solidFill>
                <a:srgbClr val="E38E49"/>
              </a:solidFill>
              <a:latin typeface="Arial" panose="020B0604020202020204" pitchFamily="34" charset="0"/>
              <a:cs typeface="Arial" panose="020B0604020202020204" pitchFamily="34" charset="0"/>
            </a:endParaRPr>
          </a:p>
          <a:p>
            <a:pPr marL="457200" lvl="0" indent="0" algn="l" rtl="0">
              <a:spcBef>
                <a:spcPts val="0"/>
              </a:spcBef>
              <a:spcAft>
                <a:spcPts val="0"/>
              </a:spcAft>
              <a:buClr>
                <a:schemeClr val="dk1"/>
              </a:buClr>
              <a:buSzPts val="1100"/>
              <a:buFont typeface="Arial"/>
              <a:buNone/>
            </a:pPr>
            <a:endParaRPr lang="en-GB" dirty="0">
              <a:solidFill>
                <a:srgbClr val="E66C37"/>
              </a:solidFill>
              <a:latin typeface="Arial" panose="020B0604020202020204" pitchFamily="34" charset="0"/>
              <a:cs typeface="Arial" panose="020B0604020202020204" pitchFamily="34" charset="0"/>
            </a:endParaRPr>
          </a:p>
          <a:p>
            <a:pPr marL="457200" lvl="0" indent="0" algn="l" rtl="0">
              <a:spcBef>
                <a:spcPts val="0"/>
              </a:spcBef>
              <a:spcAft>
                <a:spcPts val="0"/>
              </a:spcAft>
              <a:buClr>
                <a:schemeClr val="dk1"/>
              </a:buClr>
              <a:buSzPts val="1100"/>
              <a:buFont typeface="Arial"/>
              <a:buNone/>
            </a:pPr>
            <a:r>
              <a:rPr lang="en-US" dirty="0"/>
              <a:t>Over 545 restaurants have the highest number of ratings, ranging from 4.5 to 5.00. This constitutes 6.92% of the total restaurants, with most of these top-rated restaurants located in Bangalore and Mumbai.</a:t>
            </a:r>
            <a:endParaRPr dirty="0">
              <a:solidFill>
                <a:srgbClr val="E66C37"/>
              </a:solidFill>
            </a:endParaRPr>
          </a:p>
          <a:p>
            <a:pPr marL="457200" lvl="0" indent="0" algn="l" rtl="0">
              <a:spcBef>
                <a:spcPts val="0"/>
              </a:spcBef>
              <a:spcAft>
                <a:spcPts val="0"/>
              </a:spcAft>
              <a:buClr>
                <a:schemeClr val="dk1"/>
              </a:buClr>
              <a:buSzPts val="1100"/>
              <a:buFont typeface="Arial"/>
              <a:buNone/>
            </a:pPr>
            <a:endParaRPr dirty="0">
              <a:solidFill>
                <a:srgbClr val="E66C3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5"/>
          <p:cNvPicPr preferRelativeResize="0"/>
          <p:nvPr/>
        </p:nvPicPr>
        <p:blipFill>
          <a:blip r:embed="rId3">
            <a:alphaModFix/>
          </a:blip>
          <a:stretch>
            <a:fillRect/>
          </a:stretch>
        </p:blipFill>
        <p:spPr>
          <a:xfrm>
            <a:off x="128925" y="110375"/>
            <a:ext cx="5345724" cy="4885150"/>
          </a:xfrm>
          <a:prstGeom prst="rect">
            <a:avLst/>
          </a:prstGeom>
          <a:noFill/>
          <a:ln>
            <a:noFill/>
          </a:ln>
        </p:spPr>
      </p:pic>
      <p:sp>
        <p:nvSpPr>
          <p:cNvPr id="212" name="Google Shape;212;p25"/>
          <p:cNvSpPr txBox="1"/>
          <p:nvPr/>
        </p:nvSpPr>
        <p:spPr>
          <a:xfrm>
            <a:off x="5556142" y="634150"/>
            <a:ext cx="3374133" cy="33855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i="0" u="none" strike="noStrike" dirty="0">
                <a:solidFill>
                  <a:srgbClr val="E38E49"/>
                </a:solidFill>
                <a:effectLst/>
                <a:latin typeface="Arial" panose="020B0604020202020204" pitchFamily="34" charset="0"/>
              </a:rPr>
              <a:t> Correlation of Factors Affecting Average Rating Analysis </a:t>
            </a:r>
            <a:r>
              <a:rPr lang="en-GB" sz="1600" dirty="0">
                <a:solidFill>
                  <a:srgbClr val="E66C37"/>
                </a:solidFill>
              </a:rPr>
              <a:t>:</a:t>
            </a:r>
          </a:p>
          <a:p>
            <a:pPr marL="0" lvl="0" indent="0" algn="l" rtl="0">
              <a:spcBef>
                <a:spcPts val="0"/>
              </a:spcBef>
              <a:spcAft>
                <a:spcPts val="0"/>
              </a:spcAft>
              <a:buNone/>
            </a:pPr>
            <a:endParaRPr lang="en-US" sz="1600" dirty="0"/>
          </a:p>
          <a:p>
            <a:pPr marL="285750" indent="-285750">
              <a:buFont typeface="Arial" panose="020B0604020202020204" pitchFamily="34" charset="0"/>
              <a:buChar char="•"/>
            </a:pPr>
            <a:r>
              <a:rPr lang="en-US" sz="1600" dirty="0"/>
              <a:t>The correlation of price affecting the average rating is shown in the scatter plot.</a:t>
            </a:r>
          </a:p>
          <a:p>
            <a:pPr marL="285750" indent="-285750">
              <a:buFont typeface="Arial" panose="020B0604020202020204" pitchFamily="34" charset="0"/>
              <a:buChar char="•"/>
            </a:pPr>
            <a:r>
              <a:rPr lang="en-US" sz="1600" dirty="0"/>
              <a:t>From this, I found that the delivery time is affecting the average rating. That is, if the delivery time increases, then the average rating will decrease. The trendline clearly shows this downward trend.</a:t>
            </a:r>
          </a:p>
          <a:p>
            <a:pPr marL="0" lvl="0" indent="0" algn="l" rtl="0">
              <a:spcBef>
                <a:spcPts val="0"/>
              </a:spcBef>
              <a:spcAft>
                <a:spcPts val="0"/>
              </a:spcAft>
              <a:buNone/>
            </a:pPr>
            <a:endParaRPr sz="1600" dirty="0">
              <a:solidFill>
                <a:srgbClr val="E66C37"/>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6"/>
          <p:cNvPicPr preferRelativeResize="0"/>
          <p:nvPr/>
        </p:nvPicPr>
        <p:blipFill>
          <a:blip r:embed="rId3">
            <a:alphaModFix/>
          </a:blip>
          <a:stretch>
            <a:fillRect/>
          </a:stretch>
        </p:blipFill>
        <p:spPr>
          <a:xfrm>
            <a:off x="97200" y="0"/>
            <a:ext cx="5640701" cy="4838699"/>
          </a:xfrm>
          <a:prstGeom prst="rect">
            <a:avLst/>
          </a:prstGeom>
          <a:noFill/>
          <a:ln>
            <a:noFill/>
          </a:ln>
        </p:spPr>
      </p:pic>
      <p:sp>
        <p:nvSpPr>
          <p:cNvPr id="218" name="Google Shape;218;p26"/>
          <p:cNvSpPr txBox="1"/>
          <p:nvPr/>
        </p:nvSpPr>
        <p:spPr>
          <a:xfrm>
            <a:off x="5898235" y="632773"/>
            <a:ext cx="3090782"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dirty="0">
                <a:solidFill>
                  <a:srgbClr val="E38E49"/>
                </a:solidFill>
                <a:latin typeface="Arial" panose="020B0604020202020204" pitchFamily="34" charset="0"/>
                <a:cs typeface="Arial" panose="020B0604020202020204" pitchFamily="34" charset="0"/>
              </a:rPr>
              <a:t>Correlation of Price Affecting Average Rating</a:t>
            </a:r>
          </a:p>
          <a:p>
            <a:pPr marL="0" lvl="0" indent="0" algn="l" rtl="0">
              <a:spcBef>
                <a:spcPts val="0"/>
              </a:spcBef>
              <a:spcAft>
                <a:spcPts val="0"/>
              </a:spcAft>
              <a:buNone/>
            </a:pPr>
            <a:r>
              <a:rPr lang="en-GB" sz="1600" b="1" dirty="0">
                <a:solidFill>
                  <a:srgbClr val="E38E49"/>
                </a:solidFill>
                <a:latin typeface="Arial" panose="020B0604020202020204" pitchFamily="34" charset="0"/>
                <a:cs typeface="Arial" panose="020B0604020202020204" pitchFamily="34" charset="0"/>
              </a:rPr>
              <a:t>Analysis: </a:t>
            </a:r>
          </a:p>
          <a:p>
            <a:pPr marL="0" lvl="0" indent="0" algn="l" rtl="0">
              <a:spcBef>
                <a:spcPts val="0"/>
              </a:spcBef>
              <a:spcAft>
                <a:spcPts val="0"/>
              </a:spcAft>
              <a:buNone/>
            </a:pPr>
            <a:endParaRPr sz="1600" dirty="0">
              <a:solidFill>
                <a:srgbClr val="E38E4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t>The correlation of price affecting average rating is shown in the scatter plot.</a:t>
            </a:r>
          </a:p>
          <a:p>
            <a:pPr marL="285750" indent="-285750">
              <a:buFont typeface="Arial" panose="020B0604020202020204" pitchFamily="34" charset="0"/>
              <a:buChar char="•"/>
            </a:pPr>
            <a:r>
              <a:rPr lang="en-US" sz="1600" dirty="0"/>
              <a:t>From this, I found that the price is directly proportional to the average rating. That is, if the price increases, then the average rating will also increase, as shown by the upward trendline.</a:t>
            </a:r>
          </a:p>
          <a:p>
            <a:pPr marL="0" lvl="0" indent="0" algn="l" rtl="0">
              <a:spcBef>
                <a:spcPts val="0"/>
              </a:spcBef>
              <a:spcAft>
                <a:spcPts val="0"/>
              </a:spcAft>
              <a:buNone/>
            </a:pPr>
            <a:endParaRPr sz="1600" dirty="0">
              <a:solidFill>
                <a:srgbClr val="243642"/>
              </a:solidFill>
            </a:endParaRPr>
          </a:p>
        </p:txBody>
      </p:sp>
      <p:cxnSp>
        <p:nvCxnSpPr>
          <p:cNvPr id="219" name="Google Shape;219;p26"/>
          <p:cNvCxnSpPr/>
          <p:nvPr/>
        </p:nvCxnSpPr>
        <p:spPr>
          <a:xfrm rot="10800000" flipH="1">
            <a:off x="420775" y="1755050"/>
            <a:ext cx="4421700" cy="574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27"/>
          <p:cNvPicPr preferRelativeResize="0"/>
          <p:nvPr/>
        </p:nvPicPr>
        <p:blipFill>
          <a:blip r:embed="rId3">
            <a:alphaModFix/>
          </a:blip>
          <a:stretch>
            <a:fillRect/>
          </a:stretch>
        </p:blipFill>
        <p:spPr>
          <a:xfrm>
            <a:off x="93700" y="195850"/>
            <a:ext cx="5345725" cy="4751800"/>
          </a:xfrm>
          <a:prstGeom prst="rect">
            <a:avLst/>
          </a:prstGeom>
          <a:noFill/>
          <a:ln>
            <a:noFill/>
          </a:ln>
        </p:spPr>
      </p:pic>
      <p:sp>
        <p:nvSpPr>
          <p:cNvPr id="225" name="Google Shape;225;p27"/>
          <p:cNvSpPr txBox="1"/>
          <p:nvPr/>
        </p:nvSpPr>
        <p:spPr>
          <a:xfrm>
            <a:off x="5742375" y="195850"/>
            <a:ext cx="3208200" cy="2077462"/>
          </a:xfrm>
          <a:prstGeom prst="rect">
            <a:avLst/>
          </a:prstGeom>
          <a:noFill/>
          <a:ln>
            <a:noFill/>
          </a:ln>
        </p:spPr>
        <p:txBody>
          <a:bodyPr spcFirstLastPara="1" wrap="square" lIns="91425" tIns="91425" rIns="91425" bIns="91425" anchor="t" anchorCtr="0">
            <a:spAutoFit/>
          </a:bodyPr>
          <a:lstStyle/>
          <a:p>
            <a:pPr>
              <a:spcBef>
                <a:spcPts val="1200"/>
              </a:spcBef>
              <a:spcAft>
                <a:spcPts val="1200"/>
              </a:spcAft>
            </a:pPr>
            <a:r>
              <a:rPr lang="en-IN" sz="1800" b="1" i="0" u="none" strike="noStrike">
                <a:solidFill>
                  <a:srgbClr val="E38E49"/>
                </a:solidFill>
                <a:effectLst/>
                <a:latin typeface="Arial" panose="020B0604020202020204" pitchFamily="34" charset="0"/>
              </a:rPr>
              <a:t>City-wise Restaurant Count </a:t>
            </a:r>
            <a:r>
              <a:rPr lang="en-IN" sz="1600" b="1">
                <a:solidFill>
                  <a:srgbClr val="E38E49"/>
                </a:solidFill>
                <a:latin typeface="Arial" panose="020B0604020202020204" pitchFamily="34" charset="0"/>
                <a:cs typeface="Arial" panose="020B0604020202020204" pitchFamily="34" charset="0"/>
              </a:rPr>
              <a:t>Analysis:</a:t>
            </a:r>
          </a:p>
          <a:p>
            <a:pPr rtl="0">
              <a:spcBef>
                <a:spcPts val="1200"/>
              </a:spcBef>
              <a:spcAft>
                <a:spcPts val="1200"/>
              </a:spcAft>
            </a:pPr>
            <a:r>
              <a:rPr lang="en-IN" sz="1600" b="1">
                <a:solidFill>
                  <a:srgbClr val="E38E49"/>
                </a:solidFill>
                <a:effectLst/>
              </a:rPr>
              <a:t> </a:t>
            </a:r>
          </a:p>
          <a:p>
            <a:br>
              <a:rPr lang="en-IN" sz="1600"/>
            </a:br>
            <a:endParaRPr lang="en-IN" sz="1500" dirty="0">
              <a:solidFill>
                <a:srgbClr val="243642"/>
              </a:solidFill>
            </a:endParaRPr>
          </a:p>
        </p:txBody>
      </p:sp>
      <p:sp>
        <p:nvSpPr>
          <p:cNvPr id="3" name="TextBox 2">
            <a:extLst>
              <a:ext uri="{FF2B5EF4-FFF2-40B4-BE49-F238E27FC236}">
                <a16:creationId xmlns:a16="http://schemas.microsoft.com/office/drawing/2014/main" id="{019DEB54-F0B4-60A9-EBCD-A8C215EBD1E4}"/>
              </a:ext>
            </a:extLst>
          </p:cNvPr>
          <p:cNvSpPr txBox="1"/>
          <p:nvPr/>
        </p:nvSpPr>
        <p:spPr>
          <a:xfrm>
            <a:off x="5385660" y="1605048"/>
            <a:ext cx="3758340" cy="1569660"/>
          </a:xfrm>
          <a:prstGeom prst="rect">
            <a:avLst/>
          </a:prstGeom>
          <a:noFill/>
        </p:spPr>
        <p:txBody>
          <a:bodyPr wrap="square">
            <a:spAutoFit/>
          </a:bodyPr>
          <a:lstStyle/>
          <a:p>
            <a:pPr marL="285750" indent="-285750">
              <a:buFont typeface="Arial" panose="020B0604020202020204" pitchFamily="34" charset="0"/>
              <a:buChar char="•"/>
            </a:pPr>
            <a:r>
              <a:rPr lang="en-US" sz="1600"/>
              <a:t>The count of restaurants in each city is plotted in a stacked column chart. </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From this, I found that Kolkata holds the 1st place with 1263 restaurants, averaging a rating of 3.70.</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3" name="Picture 2">
            <a:extLst>
              <a:ext uri="{FF2B5EF4-FFF2-40B4-BE49-F238E27FC236}">
                <a16:creationId xmlns:a16="http://schemas.microsoft.com/office/drawing/2014/main" id="{96ADB258-0496-6E94-0D03-882B98F941D7}"/>
              </a:ext>
            </a:extLst>
          </p:cNvPr>
          <p:cNvPicPr>
            <a:picLocks noChangeAspect="1"/>
          </p:cNvPicPr>
          <p:nvPr/>
        </p:nvPicPr>
        <p:blipFill>
          <a:blip r:embed="rId3"/>
          <a:stretch>
            <a:fillRect/>
          </a:stretch>
        </p:blipFill>
        <p:spPr>
          <a:xfrm>
            <a:off x="0" y="299545"/>
            <a:ext cx="9144000" cy="44143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p:nvPr/>
        </p:nvSpPr>
        <p:spPr>
          <a:xfrm>
            <a:off x="201975" y="110375"/>
            <a:ext cx="7879800" cy="7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E66C37"/>
                </a:solidFill>
              </a:rPr>
              <a:t>Price Analysis </a:t>
            </a:r>
            <a:endParaRPr sz="1800" b="1">
              <a:solidFill>
                <a:srgbClr val="E66C37"/>
              </a:solidFill>
            </a:endParaRPr>
          </a:p>
          <a:p>
            <a:pPr marL="0" lvl="0" indent="0" algn="l" rtl="0">
              <a:spcBef>
                <a:spcPts val="0"/>
              </a:spcBef>
              <a:spcAft>
                <a:spcPts val="0"/>
              </a:spcAft>
              <a:buNone/>
            </a:pPr>
            <a:r>
              <a:rPr lang="en-GB" sz="1800" b="1">
                <a:solidFill>
                  <a:srgbClr val="E66C37"/>
                </a:solidFill>
              </a:rPr>
              <a:t>The Price Distribution of Restaurants</a:t>
            </a:r>
            <a:endParaRPr sz="1800" b="1">
              <a:solidFill>
                <a:srgbClr val="E66C37"/>
              </a:solidFill>
            </a:endParaRPr>
          </a:p>
        </p:txBody>
      </p:sp>
      <p:sp>
        <p:nvSpPr>
          <p:cNvPr id="236" name="Google Shape;236;p29"/>
          <p:cNvSpPr txBox="1"/>
          <p:nvPr/>
        </p:nvSpPr>
        <p:spPr>
          <a:xfrm>
            <a:off x="295925" y="861875"/>
            <a:ext cx="8284800" cy="42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rgbClr val="E66C37"/>
                </a:solidFill>
              </a:rPr>
              <a:t>Ratings and High Prices</a:t>
            </a:r>
            <a:r>
              <a:rPr lang="en-GB" sz="1800" dirty="0">
                <a:solidFill>
                  <a:srgbClr val="E66C37"/>
                </a:solidFill>
              </a:rPr>
              <a:t>: </a:t>
            </a:r>
            <a:endParaRPr sz="1800" dirty="0">
              <a:solidFill>
                <a:srgbClr val="E66C37"/>
              </a:solidFill>
            </a:endParaRPr>
          </a:p>
          <a:p>
            <a:pPr marL="0" lvl="0" indent="0" algn="l" rtl="0">
              <a:spcBef>
                <a:spcPts val="0"/>
              </a:spcBef>
              <a:spcAft>
                <a:spcPts val="0"/>
              </a:spcAft>
              <a:buNone/>
            </a:pPr>
            <a:r>
              <a:rPr lang="en-GB" sz="1800" dirty="0">
                <a:solidFill>
                  <a:srgbClr val="243642"/>
                </a:solidFill>
              </a:rPr>
              <a:t>The top-rated restaurants generally have high prices, indicating that customers are willing to pay more for quality dining experiences. For example, ITC Windsor Gourmet Couch, </a:t>
            </a:r>
            <a:r>
              <a:rPr lang="en-GB" sz="1800" dirty="0" err="1">
                <a:solidFill>
                  <a:srgbClr val="243642"/>
                </a:solidFill>
              </a:rPr>
              <a:t>Yauatcha</a:t>
            </a:r>
            <a:r>
              <a:rPr lang="en-GB" sz="1800" dirty="0">
                <a:solidFill>
                  <a:srgbClr val="243642"/>
                </a:solidFill>
              </a:rPr>
              <a:t>, and O Pedro, all have high average ratings (4.5, 4.5, and 4.4 respectively) and high prices (₹2500, ₹2000, and ₹1800 respectively)</a:t>
            </a:r>
            <a:endParaRPr sz="1800" dirty="0">
              <a:solidFill>
                <a:srgbClr val="243642"/>
              </a:solidFill>
            </a:endParaRPr>
          </a:p>
          <a:p>
            <a:pPr marL="0" lvl="0" indent="0" algn="l" rtl="0">
              <a:spcBef>
                <a:spcPts val="0"/>
              </a:spcBef>
              <a:spcAft>
                <a:spcPts val="0"/>
              </a:spcAft>
              <a:buNone/>
            </a:pPr>
            <a:endParaRPr sz="1800" dirty="0">
              <a:solidFill>
                <a:schemeClr val="dk2"/>
              </a:solidFill>
            </a:endParaRPr>
          </a:p>
          <a:p>
            <a:pPr marL="0" lvl="0" indent="0" algn="l" rtl="0">
              <a:spcBef>
                <a:spcPts val="0"/>
              </a:spcBef>
              <a:spcAft>
                <a:spcPts val="0"/>
              </a:spcAft>
              <a:buNone/>
            </a:pPr>
            <a:r>
              <a:rPr lang="en-GB" sz="1800" b="1" dirty="0">
                <a:solidFill>
                  <a:srgbClr val="E66C37"/>
                </a:solidFill>
              </a:rPr>
              <a:t>Correlation Between Price and Rating:</a:t>
            </a:r>
            <a:r>
              <a:rPr lang="en-GB" sz="1800" b="1" dirty="0">
                <a:solidFill>
                  <a:schemeClr val="dk2"/>
                </a:solidFill>
              </a:rPr>
              <a:t> </a:t>
            </a:r>
            <a:endParaRPr sz="1800" b="1" dirty="0">
              <a:solidFill>
                <a:schemeClr val="dk2"/>
              </a:solidFill>
            </a:endParaRPr>
          </a:p>
          <a:p>
            <a:pPr marL="0" lvl="0" indent="0" algn="l" rtl="0">
              <a:spcBef>
                <a:spcPts val="0"/>
              </a:spcBef>
              <a:spcAft>
                <a:spcPts val="0"/>
              </a:spcAft>
              <a:buNone/>
            </a:pPr>
            <a:r>
              <a:rPr lang="en-GB" sz="1800" dirty="0">
                <a:solidFill>
                  <a:srgbClr val="243642"/>
                </a:solidFill>
              </a:rPr>
              <a:t>Not all high-priced restaurants have high ratings. Some, like Cafe Delhi Heights and </a:t>
            </a:r>
            <a:r>
              <a:rPr lang="en-GB" sz="1800" dirty="0" err="1">
                <a:solidFill>
                  <a:srgbClr val="243642"/>
                </a:solidFill>
              </a:rPr>
              <a:t>Lubov</a:t>
            </a:r>
            <a:r>
              <a:rPr lang="en-GB" sz="1800" dirty="0">
                <a:solidFill>
                  <a:srgbClr val="243642"/>
                </a:solidFill>
              </a:rPr>
              <a:t> Patisserie, have lower average ratings of 2.9 despite having high prices of ₹2000. This suggests that higher prices do not always guarantee higher customer satisfaction</a:t>
            </a:r>
            <a:endParaRPr sz="1800" dirty="0">
              <a:solidFill>
                <a:srgbClr val="24364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p:nvPr/>
        </p:nvSpPr>
        <p:spPr>
          <a:xfrm>
            <a:off x="378125" y="204325"/>
            <a:ext cx="8584200" cy="48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E66C37"/>
                </a:solidFill>
              </a:rPr>
              <a:t>Bottom 10 Price Distribution</a:t>
            </a:r>
            <a:r>
              <a:rPr lang="en-GB" sz="1800" dirty="0">
                <a:solidFill>
                  <a:schemeClr val="dk2"/>
                </a:solidFill>
              </a:rPr>
              <a:t> </a:t>
            </a:r>
            <a:endParaRPr sz="1800" dirty="0">
              <a:solidFill>
                <a:schemeClr val="dk2"/>
              </a:solidFill>
            </a:endParaRPr>
          </a:p>
          <a:p>
            <a:pPr marL="0" lvl="0" indent="0" algn="l" rtl="0">
              <a:spcBef>
                <a:spcPts val="0"/>
              </a:spcBef>
              <a:spcAft>
                <a:spcPts val="0"/>
              </a:spcAft>
              <a:buNone/>
            </a:pPr>
            <a:endParaRPr sz="1800" dirty="0">
              <a:solidFill>
                <a:schemeClr val="dk2"/>
              </a:solidFill>
            </a:endParaRPr>
          </a:p>
          <a:p>
            <a:pPr marL="0" lvl="0" indent="0" algn="l" rtl="0">
              <a:spcBef>
                <a:spcPts val="0"/>
              </a:spcBef>
              <a:spcAft>
                <a:spcPts val="0"/>
              </a:spcAft>
              <a:buNone/>
            </a:pPr>
            <a:r>
              <a:rPr lang="en-GB" sz="1800" b="1" dirty="0">
                <a:solidFill>
                  <a:srgbClr val="E66C37"/>
                </a:solidFill>
              </a:rPr>
              <a:t>Low Prices and Diverse Ratings</a:t>
            </a:r>
            <a:r>
              <a:rPr lang="en-GB" sz="1800" dirty="0">
                <a:solidFill>
                  <a:srgbClr val="E66C37"/>
                </a:solidFill>
              </a:rPr>
              <a:t>:</a:t>
            </a:r>
            <a:r>
              <a:rPr lang="en-GB" sz="1800" dirty="0">
                <a:solidFill>
                  <a:schemeClr val="dk2"/>
                </a:solidFill>
              </a:rPr>
              <a:t> </a:t>
            </a:r>
            <a:r>
              <a:rPr lang="en-GB" sz="1800" dirty="0">
                <a:solidFill>
                  <a:srgbClr val="243642"/>
                </a:solidFill>
              </a:rPr>
              <a:t>The bottom 10 restaurants have significantly lower prices, mostly around ₹50 or less. Despite the low prices, some of these establishments maintain high ratings, like </a:t>
            </a:r>
            <a:r>
              <a:rPr lang="en-GB" sz="1800" dirty="0" err="1">
                <a:solidFill>
                  <a:srgbClr val="243642"/>
                </a:solidFill>
              </a:rPr>
              <a:t>Taiyar</a:t>
            </a:r>
            <a:r>
              <a:rPr lang="en-GB" sz="1800" dirty="0">
                <a:solidFill>
                  <a:srgbClr val="243642"/>
                </a:solidFill>
              </a:rPr>
              <a:t> Pan </a:t>
            </a:r>
            <a:r>
              <a:rPr lang="en-GB" sz="1800" dirty="0" err="1">
                <a:solidFill>
                  <a:srgbClr val="243642"/>
                </a:solidFill>
              </a:rPr>
              <a:t>Center</a:t>
            </a:r>
            <a:r>
              <a:rPr lang="en-GB" sz="1800" dirty="0">
                <a:solidFill>
                  <a:srgbClr val="243642"/>
                </a:solidFill>
              </a:rPr>
              <a:t> (4.6) and Cane Fresh (4.4), indicating good value for money and customer satisfaction.</a:t>
            </a:r>
            <a:endParaRPr sz="1800" dirty="0">
              <a:solidFill>
                <a:srgbClr val="243642"/>
              </a:solidFill>
            </a:endParaRPr>
          </a:p>
          <a:p>
            <a:pPr marL="0" lvl="0" indent="0" algn="l" rtl="0">
              <a:spcBef>
                <a:spcPts val="0"/>
              </a:spcBef>
              <a:spcAft>
                <a:spcPts val="0"/>
              </a:spcAft>
              <a:buNone/>
            </a:pPr>
            <a:endParaRPr sz="1800" dirty="0">
              <a:solidFill>
                <a:schemeClr val="dk2"/>
              </a:solidFill>
            </a:endParaRPr>
          </a:p>
          <a:p>
            <a:pPr marL="0" lvl="0" indent="0" algn="l" rtl="0">
              <a:spcBef>
                <a:spcPts val="0"/>
              </a:spcBef>
              <a:spcAft>
                <a:spcPts val="0"/>
              </a:spcAft>
              <a:buNone/>
            </a:pPr>
            <a:r>
              <a:rPr lang="en-GB" sz="1800" b="1" dirty="0">
                <a:solidFill>
                  <a:srgbClr val="E66C37"/>
                </a:solidFill>
              </a:rPr>
              <a:t>Mixed Quality Perception</a:t>
            </a:r>
            <a:r>
              <a:rPr lang="en-GB" sz="1800" dirty="0">
                <a:solidFill>
                  <a:schemeClr val="dk2"/>
                </a:solidFill>
              </a:rPr>
              <a:t>: </a:t>
            </a:r>
            <a:r>
              <a:rPr lang="en-GB" sz="1800" dirty="0">
                <a:solidFill>
                  <a:srgbClr val="243642"/>
                </a:solidFill>
              </a:rPr>
              <a:t>Many low-priced restaurants have lower ratings, around 2.9, suggesting that while affordability is a factor, it often comes with a compromise on quality or service.</a:t>
            </a:r>
            <a:endParaRPr sz="1800" dirty="0">
              <a:solidFill>
                <a:srgbClr val="24364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1"/>
          <p:cNvPicPr preferRelativeResize="0"/>
          <p:nvPr/>
        </p:nvPicPr>
        <p:blipFill>
          <a:blip r:embed="rId3">
            <a:alphaModFix/>
          </a:blip>
          <a:stretch>
            <a:fillRect/>
          </a:stretch>
        </p:blipFill>
        <p:spPr>
          <a:xfrm>
            <a:off x="134675" y="357774"/>
            <a:ext cx="5682712" cy="4055390"/>
          </a:xfrm>
          <a:prstGeom prst="rect">
            <a:avLst/>
          </a:prstGeom>
          <a:noFill/>
          <a:ln>
            <a:noFill/>
          </a:ln>
        </p:spPr>
      </p:pic>
      <p:sp>
        <p:nvSpPr>
          <p:cNvPr id="247" name="Google Shape;247;p31"/>
          <p:cNvSpPr txBox="1"/>
          <p:nvPr/>
        </p:nvSpPr>
        <p:spPr>
          <a:xfrm>
            <a:off x="5959098" y="1045150"/>
            <a:ext cx="3050227"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dirty="0">
                <a:solidFill>
                  <a:srgbClr val="E38E49"/>
                </a:solidFill>
              </a:rPr>
              <a:t>Analysis:</a:t>
            </a:r>
            <a:endParaRPr sz="1700" b="1" dirty="0">
              <a:solidFill>
                <a:srgbClr val="E38E49"/>
              </a:solidFill>
            </a:endParaRPr>
          </a:p>
          <a:p>
            <a:pPr marL="0" lvl="0" indent="0" algn="l" rtl="0">
              <a:spcBef>
                <a:spcPts val="0"/>
              </a:spcBef>
              <a:spcAft>
                <a:spcPts val="0"/>
              </a:spcAft>
              <a:buNone/>
            </a:pPr>
            <a:endParaRPr sz="1700" dirty="0">
              <a:solidFill>
                <a:srgbClr val="243642"/>
              </a:solidFill>
            </a:endParaRPr>
          </a:p>
          <a:p>
            <a:pPr marL="285750" lvl="0" indent="-285750" algn="l" rtl="0">
              <a:spcBef>
                <a:spcPts val="0"/>
              </a:spcBef>
              <a:spcAft>
                <a:spcPts val="0"/>
              </a:spcAft>
              <a:buFont typeface="Arial" panose="020B0604020202020204" pitchFamily="34" charset="0"/>
              <a:buChar char="•"/>
            </a:pPr>
            <a:r>
              <a:rPr lang="en-GB" sz="1700" dirty="0">
                <a:solidFill>
                  <a:srgbClr val="243642"/>
                </a:solidFill>
              </a:rPr>
              <a:t>The average delivery time of foods by city-wise is plotted in clustered bar chart.</a:t>
            </a:r>
            <a:endParaRPr sz="1700" dirty="0">
              <a:solidFill>
                <a:srgbClr val="243642"/>
              </a:solidFill>
            </a:endParaRPr>
          </a:p>
          <a:p>
            <a:pPr marL="285750" lvl="0" indent="-285750" algn="l" rtl="0">
              <a:spcBef>
                <a:spcPts val="0"/>
              </a:spcBef>
              <a:spcAft>
                <a:spcPts val="0"/>
              </a:spcAft>
              <a:buFont typeface="Arial" panose="020B0604020202020204" pitchFamily="34" charset="0"/>
              <a:buChar char="•"/>
            </a:pPr>
            <a:endParaRPr sz="1700" dirty="0">
              <a:solidFill>
                <a:srgbClr val="243642"/>
              </a:solidFill>
            </a:endParaRPr>
          </a:p>
          <a:p>
            <a:pPr marL="285750" lvl="0" indent="-285750" algn="l" rtl="0">
              <a:spcBef>
                <a:spcPts val="0"/>
              </a:spcBef>
              <a:spcAft>
                <a:spcPts val="0"/>
              </a:spcAft>
              <a:buFont typeface="Arial" panose="020B0604020202020204" pitchFamily="34" charset="0"/>
              <a:buChar char="•"/>
            </a:pPr>
            <a:r>
              <a:rPr lang="en-GB" sz="1700" dirty="0">
                <a:solidFill>
                  <a:srgbClr val="243642"/>
                </a:solidFill>
              </a:rPr>
              <a:t>From this, I found that, Ahmedabad holds lesser time in delivering food with </a:t>
            </a:r>
            <a:r>
              <a:rPr lang="en-GB" sz="1700" dirty="0" err="1">
                <a:solidFill>
                  <a:srgbClr val="243642"/>
                </a:solidFill>
              </a:rPr>
              <a:t>avg</a:t>
            </a:r>
            <a:r>
              <a:rPr lang="en-GB" sz="1700" dirty="0">
                <a:solidFill>
                  <a:srgbClr val="243642"/>
                </a:solidFill>
              </a:rPr>
              <a:t> delivery time of 45 minutes with </a:t>
            </a:r>
            <a:r>
              <a:rPr lang="en-GB" sz="1700" dirty="0" err="1">
                <a:solidFill>
                  <a:srgbClr val="243642"/>
                </a:solidFill>
              </a:rPr>
              <a:t>avg</a:t>
            </a:r>
            <a:r>
              <a:rPr lang="en-GB" sz="1700" dirty="0">
                <a:solidFill>
                  <a:srgbClr val="243642"/>
                </a:solidFill>
              </a:rPr>
              <a:t> rating of 3.60.</a:t>
            </a:r>
            <a:endParaRPr sz="1700" dirty="0">
              <a:solidFill>
                <a:srgbClr val="243642"/>
              </a:solidFill>
            </a:endParaRPr>
          </a:p>
        </p:txBody>
      </p:sp>
      <p:sp>
        <p:nvSpPr>
          <p:cNvPr id="3" name="TextBox 2">
            <a:extLst>
              <a:ext uri="{FF2B5EF4-FFF2-40B4-BE49-F238E27FC236}">
                <a16:creationId xmlns:a16="http://schemas.microsoft.com/office/drawing/2014/main" id="{48E219CF-277A-994B-3D3C-1FA5E9FD3493}"/>
              </a:ext>
            </a:extLst>
          </p:cNvPr>
          <p:cNvSpPr txBox="1"/>
          <p:nvPr/>
        </p:nvSpPr>
        <p:spPr>
          <a:xfrm>
            <a:off x="6261450" y="357774"/>
            <a:ext cx="2812808" cy="369332"/>
          </a:xfrm>
          <a:prstGeom prst="rect">
            <a:avLst/>
          </a:prstGeom>
          <a:noFill/>
        </p:spPr>
        <p:txBody>
          <a:bodyPr wrap="square">
            <a:spAutoFit/>
          </a:bodyPr>
          <a:lstStyle/>
          <a:p>
            <a:r>
              <a:rPr lang="en-IN" sz="1800" b="1" i="0" u="none" strike="noStrike" dirty="0">
                <a:solidFill>
                  <a:srgbClr val="E38E49"/>
                </a:solidFill>
                <a:effectLst/>
                <a:latin typeface="Arial" panose="020B0604020202020204" pitchFamily="34" charset="0"/>
              </a:rPr>
              <a:t>Delivery Time Analysis</a:t>
            </a:r>
            <a:endParaRPr lang="en-IN" dirty="0">
              <a:solidFill>
                <a:srgbClr val="E38E4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3688925" y="249500"/>
            <a:ext cx="5164376" cy="975250"/>
          </a:xfrm>
          <a:prstGeom prst="rect">
            <a:avLst/>
          </a:prstGeom>
          <a:noFill/>
          <a:ln>
            <a:noFill/>
          </a:ln>
        </p:spPr>
      </p:pic>
      <p:sp>
        <p:nvSpPr>
          <p:cNvPr id="136" name="Google Shape;136;p14"/>
          <p:cNvSpPr txBox="1"/>
          <p:nvPr/>
        </p:nvSpPr>
        <p:spPr>
          <a:xfrm>
            <a:off x="3258856" y="1132450"/>
            <a:ext cx="5885143" cy="2352300"/>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GB" sz="1600" dirty="0">
                <a:latin typeface="Verdana"/>
                <a:ea typeface="Verdana"/>
                <a:cs typeface="Verdana"/>
                <a:sym typeface="Verdana"/>
              </a:rPr>
              <a:t>The aim is to </a:t>
            </a:r>
            <a:r>
              <a:rPr lang="en-GB" sz="1600" dirty="0" err="1">
                <a:latin typeface="Verdana"/>
                <a:ea typeface="Verdana"/>
                <a:cs typeface="Verdana"/>
                <a:sym typeface="Verdana"/>
              </a:rPr>
              <a:t>analyze</a:t>
            </a:r>
            <a:r>
              <a:rPr lang="en-GB" sz="1600" dirty="0">
                <a:latin typeface="Verdana"/>
                <a:ea typeface="Verdana"/>
                <a:cs typeface="Verdana"/>
                <a:sym typeface="Verdana"/>
              </a:rPr>
              <a:t> and visualize restaurant data to extract meaningful insights that can help in making informed business decisions.</a:t>
            </a:r>
            <a:endParaRPr sz="1600" dirty="0">
              <a:latin typeface="Verdana"/>
              <a:ea typeface="Verdana"/>
              <a:cs typeface="Verdana"/>
              <a:sym typeface="Verdana"/>
            </a:endParaRPr>
          </a:p>
          <a:p>
            <a:pPr marL="285750" lvl="0" indent="-285750" algn="l" rtl="0">
              <a:spcBef>
                <a:spcPts val="0"/>
              </a:spcBef>
              <a:spcAft>
                <a:spcPts val="0"/>
              </a:spcAft>
              <a:buFont typeface="Arial" panose="020B0604020202020204" pitchFamily="34" charset="0"/>
              <a:buChar char="•"/>
            </a:pPr>
            <a:endParaRPr sz="1600" dirty="0">
              <a:latin typeface="Verdana"/>
              <a:ea typeface="Verdana"/>
              <a:cs typeface="Verdana"/>
              <a:sym typeface="Verdana"/>
            </a:endParaRPr>
          </a:p>
          <a:p>
            <a:pPr marL="298450" marR="12700" lvl="0" indent="-285750" algn="just" rtl="0">
              <a:lnSpc>
                <a:spcPct val="125000"/>
              </a:lnSpc>
              <a:spcBef>
                <a:spcPts val="100"/>
              </a:spcBef>
              <a:spcAft>
                <a:spcPts val="0"/>
              </a:spcAft>
              <a:buClr>
                <a:schemeClr val="dk2"/>
              </a:buClr>
              <a:buSzPts val="1100"/>
              <a:buFont typeface="Arial" panose="020B0604020202020204" pitchFamily="34" charset="0"/>
              <a:buChar char="•"/>
            </a:pPr>
            <a:r>
              <a:rPr lang="en-GB" sz="1600" dirty="0">
                <a:latin typeface="Verdana"/>
                <a:ea typeface="Verdana"/>
                <a:cs typeface="Verdana"/>
                <a:sym typeface="Verdana"/>
              </a:rPr>
              <a:t>I used Power BI to create interactive dashboards  showcasing  various aspects   of   the   restaurant's performance.</a:t>
            </a:r>
            <a:endParaRPr sz="1600" dirty="0">
              <a:latin typeface="Verdana"/>
              <a:ea typeface="Verdana"/>
              <a:cs typeface="Verdana"/>
              <a:sym typeface="Verdana"/>
            </a:endParaRPr>
          </a:p>
          <a:p>
            <a:pPr marL="0" lvl="0" indent="0" algn="l" rtl="0">
              <a:spcBef>
                <a:spcPts val="0"/>
              </a:spcBef>
              <a:spcAft>
                <a:spcPts val="0"/>
              </a:spcAft>
              <a:buNone/>
            </a:pPr>
            <a:endParaRPr sz="1600" dirty="0">
              <a:latin typeface="Verdana"/>
              <a:ea typeface="Verdana"/>
              <a:cs typeface="Verdana"/>
              <a:sym typeface="Verdana"/>
            </a:endParaRPr>
          </a:p>
        </p:txBody>
      </p:sp>
      <p:pic>
        <p:nvPicPr>
          <p:cNvPr id="137" name="Google Shape;137;p14"/>
          <p:cNvPicPr preferRelativeResize="0"/>
          <p:nvPr/>
        </p:nvPicPr>
        <p:blipFill>
          <a:blip r:embed="rId4">
            <a:alphaModFix/>
          </a:blip>
          <a:stretch>
            <a:fillRect/>
          </a:stretch>
        </p:blipFill>
        <p:spPr>
          <a:xfrm>
            <a:off x="157505" y="249500"/>
            <a:ext cx="3101352" cy="4164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2"/>
          <p:cNvPicPr preferRelativeResize="0"/>
          <p:nvPr/>
        </p:nvPicPr>
        <p:blipFill>
          <a:blip r:embed="rId3">
            <a:alphaModFix/>
          </a:blip>
          <a:stretch>
            <a:fillRect/>
          </a:stretch>
        </p:blipFill>
        <p:spPr>
          <a:xfrm>
            <a:off x="229891" y="673040"/>
            <a:ext cx="5690461" cy="3791919"/>
          </a:xfrm>
          <a:prstGeom prst="rect">
            <a:avLst/>
          </a:prstGeom>
          <a:noFill/>
          <a:ln>
            <a:noFill/>
          </a:ln>
        </p:spPr>
      </p:pic>
      <p:sp>
        <p:nvSpPr>
          <p:cNvPr id="253" name="Google Shape;253;p32"/>
          <p:cNvSpPr txBox="1"/>
          <p:nvPr/>
        </p:nvSpPr>
        <p:spPr>
          <a:xfrm>
            <a:off x="6313124" y="771250"/>
            <a:ext cx="2830875" cy="35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solidFill>
                <a:srgbClr val="E66C37"/>
              </a:solidFill>
            </a:endParaRPr>
          </a:p>
          <a:p>
            <a:pPr marL="0" lvl="0" indent="0" algn="l" rtl="0">
              <a:spcBef>
                <a:spcPts val="0"/>
              </a:spcBef>
              <a:spcAft>
                <a:spcPts val="0"/>
              </a:spcAft>
              <a:buClr>
                <a:schemeClr val="dk1"/>
              </a:buClr>
              <a:buSzPts val="1100"/>
              <a:buFont typeface="Arial"/>
              <a:buNone/>
            </a:pPr>
            <a:r>
              <a:rPr lang="en-GB" sz="1800" b="1" dirty="0">
                <a:solidFill>
                  <a:srgbClr val="E66C37"/>
                </a:solidFill>
              </a:rPr>
              <a:t>The top 5 cuisine is plotted</a:t>
            </a:r>
            <a:endParaRPr sz="1800" b="1" dirty="0">
              <a:solidFill>
                <a:srgbClr val="E66C37"/>
              </a:solidFill>
            </a:endParaRPr>
          </a:p>
          <a:p>
            <a:pPr>
              <a:buClr>
                <a:schemeClr val="dk1"/>
              </a:buClr>
              <a:buSzPts val="1100"/>
            </a:pPr>
            <a:r>
              <a:rPr lang="en-GB" sz="1800" b="1" dirty="0">
                <a:solidFill>
                  <a:srgbClr val="E66C37"/>
                </a:solidFill>
              </a:rPr>
              <a:t>in donut chart Analysis:</a:t>
            </a:r>
          </a:p>
          <a:p>
            <a:pPr marL="0" lvl="0" indent="0" algn="l" rtl="0">
              <a:spcBef>
                <a:spcPts val="0"/>
              </a:spcBef>
              <a:spcAft>
                <a:spcPts val="0"/>
              </a:spcAft>
              <a:buClr>
                <a:schemeClr val="dk1"/>
              </a:buClr>
              <a:buSzPts val="1100"/>
              <a:buFont typeface="Arial"/>
              <a:buNone/>
            </a:pPr>
            <a:endParaRPr sz="1800" dirty="0">
              <a:solidFill>
                <a:srgbClr val="E66C37"/>
              </a:solidFill>
            </a:endParaRPr>
          </a:p>
          <a:p>
            <a:pPr marL="0" lvl="0" indent="0" algn="l" rtl="0">
              <a:spcBef>
                <a:spcPts val="0"/>
              </a:spcBef>
              <a:spcAft>
                <a:spcPts val="0"/>
              </a:spcAft>
              <a:buClr>
                <a:schemeClr val="dk1"/>
              </a:buClr>
              <a:buSzPts val="1100"/>
              <a:buFont typeface="Arial"/>
              <a:buNone/>
            </a:pPr>
            <a:endParaRPr sz="1800" dirty="0">
              <a:solidFill>
                <a:srgbClr val="E66C37"/>
              </a:solidFill>
            </a:endParaRPr>
          </a:p>
          <a:p>
            <a:pPr marL="0" lvl="0" indent="0" algn="l" rtl="0">
              <a:spcBef>
                <a:spcPts val="0"/>
              </a:spcBef>
              <a:spcAft>
                <a:spcPts val="0"/>
              </a:spcAft>
              <a:buClr>
                <a:schemeClr val="dk1"/>
              </a:buClr>
              <a:buSzPts val="1100"/>
              <a:buFont typeface="Arial"/>
              <a:buNone/>
            </a:pPr>
            <a:r>
              <a:rPr lang="en-GB" sz="1800" dirty="0"/>
              <a:t>From this, I found that,</a:t>
            </a:r>
            <a:endParaRPr sz="1800" dirty="0"/>
          </a:p>
          <a:p>
            <a:pPr marL="0" lvl="0" indent="0" algn="l" rtl="0">
              <a:spcBef>
                <a:spcPts val="0"/>
              </a:spcBef>
              <a:spcAft>
                <a:spcPts val="0"/>
              </a:spcAft>
              <a:buClr>
                <a:schemeClr val="dk1"/>
              </a:buClr>
              <a:buSzPts val="1100"/>
              <a:buFont typeface="Arial"/>
              <a:buNone/>
            </a:pPr>
            <a:r>
              <a:rPr lang="en-GB" sz="1800" dirty="0"/>
              <a:t>Indian cuisine holds the 1st</a:t>
            </a:r>
            <a:endParaRPr sz="1800" dirty="0"/>
          </a:p>
          <a:p>
            <a:pPr marL="0" lvl="0" indent="0" algn="l" rtl="0">
              <a:spcBef>
                <a:spcPts val="0"/>
              </a:spcBef>
              <a:spcAft>
                <a:spcPts val="0"/>
              </a:spcAft>
              <a:buClr>
                <a:schemeClr val="dk1"/>
              </a:buClr>
              <a:buSzPts val="1100"/>
              <a:buFont typeface="Arial"/>
              <a:buNone/>
            </a:pPr>
            <a:r>
              <a:rPr lang="en-GB" sz="1800" dirty="0"/>
              <a:t>place with 28.57% </a:t>
            </a:r>
            <a:r>
              <a:rPr lang="en-GB" sz="1800" dirty="0" err="1"/>
              <a:t>avg</a:t>
            </a:r>
            <a:endParaRPr sz="1800" dirty="0"/>
          </a:p>
          <a:p>
            <a:pPr marL="0" lvl="0" indent="0" algn="l" rtl="0">
              <a:spcBef>
                <a:spcPts val="0"/>
              </a:spcBef>
              <a:spcAft>
                <a:spcPts val="0"/>
              </a:spcAft>
              <a:buClr>
                <a:schemeClr val="dk1"/>
              </a:buClr>
              <a:buSzPts val="1100"/>
              <a:buFont typeface="Arial"/>
              <a:buNone/>
            </a:pPr>
            <a:r>
              <a:rPr lang="en-GB" sz="1800" dirty="0"/>
              <a:t>rating of 3.54</a:t>
            </a:r>
            <a:r>
              <a:rPr lang="en-GB" sz="1800" dirty="0">
                <a:solidFill>
                  <a:srgbClr val="E66C37"/>
                </a:solidFill>
              </a:rPr>
              <a:t>.</a:t>
            </a:r>
            <a:endParaRPr sz="1800" dirty="0">
              <a:solidFill>
                <a:srgbClr val="E66C37"/>
              </a:solidFill>
            </a:endParaRPr>
          </a:p>
          <a:p>
            <a:pPr marL="0" lvl="0" indent="0" algn="l" rtl="0">
              <a:spcBef>
                <a:spcPts val="0"/>
              </a:spcBef>
              <a:spcAft>
                <a:spcPts val="0"/>
              </a:spcAft>
              <a:buNone/>
            </a:pPr>
            <a:endParaRPr sz="1800" dirty="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p:nvPr/>
        </p:nvSpPr>
        <p:spPr>
          <a:xfrm>
            <a:off x="5848350" y="1094437"/>
            <a:ext cx="3218850"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The restaurants with area-</a:t>
            </a:r>
            <a:endParaRPr dirty="0"/>
          </a:p>
          <a:p>
            <a:pPr marL="0" lvl="0" indent="0" algn="l" rtl="0">
              <a:spcBef>
                <a:spcPts val="0"/>
              </a:spcBef>
              <a:spcAft>
                <a:spcPts val="0"/>
              </a:spcAft>
              <a:buNone/>
            </a:pPr>
            <a:r>
              <a:rPr lang="en-GB" dirty="0"/>
              <a:t>wise is plotted in clustered</a:t>
            </a:r>
            <a:endParaRPr dirty="0"/>
          </a:p>
          <a:p>
            <a:pPr marL="0" lvl="0" indent="0" algn="l" rtl="0">
              <a:spcBef>
                <a:spcPts val="0"/>
              </a:spcBef>
              <a:spcAft>
                <a:spcPts val="0"/>
              </a:spcAft>
              <a:buNone/>
            </a:pPr>
            <a:r>
              <a:rPr lang="en-GB" dirty="0"/>
              <a:t>bar chart.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From this, I found that, the</a:t>
            </a:r>
            <a:endParaRPr dirty="0"/>
          </a:p>
          <a:p>
            <a:pPr marL="0" lvl="0" indent="0" algn="l" rtl="0">
              <a:spcBef>
                <a:spcPts val="0"/>
              </a:spcBef>
              <a:spcAft>
                <a:spcPts val="0"/>
              </a:spcAft>
              <a:buNone/>
            </a:pPr>
            <a:r>
              <a:rPr lang="en-GB" dirty="0"/>
              <a:t>area - Rohini from Delhi</a:t>
            </a:r>
            <a:endParaRPr dirty="0"/>
          </a:p>
          <a:p>
            <a:pPr marL="0" lvl="0" indent="0" algn="l" rtl="0">
              <a:spcBef>
                <a:spcPts val="0"/>
              </a:spcBef>
              <a:spcAft>
                <a:spcPts val="0"/>
              </a:spcAft>
              <a:buNone/>
            </a:pPr>
            <a:r>
              <a:rPr lang="en-GB" dirty="0"/>
              <a:t>holds the 1st place with 220</a:t>
            </a:r>
            <a:endParaRPr dirty="0"/>
          </a:p>
          <a:p>
            <a:pPr marL="0" lvl="0" indent="0" algn="l" rtl="0">
              <a:spcBef>
                <a:spcPts val="0"/>
              </a:spcBef>
              <a:spcAft>
                <a:spcPts val="0"/>
              </a:spcAft>
              <a:buNone/>
            </a:pPr>
            <a:r>
              <a:rPr lang="en-GB" dirty="0"/>
              <a:t>number of hotels with average </a:t>
            </a:r>
            <a:endParaRPr dirty="0"/>
          </a:p>
          <a:p>
            <a:pPr marL="0" lvl="0" indent="0" algn="l" rtl="0">
              <a:spcBef>
                <a:spcPts val="0"/>
              </a:spcBef>
              <a:spcAft>
                <a:spcPts val="0"/>
              </a:spcAft>
              <a:buNone/>
            </a:pPr>
            <a:r>
              <a:rPr lang="en-GB" dirty="0"/>
              <a:t>rating of 3.38.</a:t>
            </a:r>
            <a:endParaRPr dirty="0"/>
          </a:p>
        </p:txBody>
      </p:sp>
      <p:pic>
        <p:nvPicPr>
          <p:cNvPr id="259" name="Google Shape;259;p33"/>
          <p:cNvPicPr preferRelativeResize="0"/>
          <p:nvPr/>
        </p:nvPicPr>
        <p:blipFill>
          <a:blip r:embed="rId3">
            <a:alphaModFix/>
          </a:blip>
          <a:stretch>
            <a:fillRect/>
          </a:stretch>
        </p:blipFill>
        <p:spPr>
          <a:xfrm>
            <a:off x="152400" y="570854"/>
            <a:ext cx="5695950" cy="3785118"/>
          </a:xfrm>
          <a:prstGeom prst="rect">
            <a:avLst/>
          </a:prstGeom>
          <a:noFill/>
          <a:ln>
            <a:noFill/>
          </a:ln>
        </p:spPr>
      </p:pic>
      <p:sp>
        <p:nvSpPr>
          <p:cNvPr id="3" name="TextBox 2">
            <a:extLst>
              <a:ext uri="{FF2B5EF4-FFF2-40B4-BE49-F238E27FC236}">
                <a16:creationId xmlns:a16="http://schemas.microsoft.com/office/drawing/2014/main" id="{B20130D1-E0A2-7221-726A-FBC199B7C7B4}"/>
              </a:ext>
            </a:extLst>
          </p:cNvPr>
          <p:cNvSpPr txBox="1"/>
          <p:nvPr/>
        </p:nvSpPr>
        <p:spPr>
          <a:xfrm>
            <a:off x="5848350" y="384874"/>
            <a:ext cx="3380891" cy="1077218"/>
          </a:xfrm>
          <a:prstGeom prst="rect">
            <a:avLst/>
          </a:prstGeom>
          <a:noFill/>
        </p:spPr>
        <p:txBody>
          <a:bodyPr wrap="square">
            <a:spAutoFit/>
          </a:bodyPr>
          <a:lstStyle/>
          <a:p>
            <a:pPr rtl="0">
              <a:spcBef>
                <a:spcPts val="1200"/>
              </a:spcBef>
              <a:spcAft>
                <a:spcPts val="1200"/>
              </a:spcAft>
            </a:pPr>
            <a:r>
              <a:rPr lang="en-IN" sz="1800" b="1" i="0" u="none" strike="noStrike" dirty="0">
                <a:solidFill>
                  <a:srgbClr val="000000"/>
                </a:solidFill>
                <a:effectLst/>
                <a:latin typeface="Arial" panose="020B0604020202020204" pitchFamily="34" charset="0"/>
              </a:rPr>
              <a:t> </a:t>
            </a:r>
            <a:r>
              <a:rPr lang="en-IN" sz="1800" b="1" i="0" u="none" strike="noStrike" dirty="0">
                <a:solidFill>
                  <a:srgbClr val="E38E49"/>
                </a:solidFill>
                <a:effectLst/>
                <a:latin typeface="Arial" panose="020B0604020202020204" pitchFamily="34" charset="0"/>
              </a:rPr>
              <a:t>Area-wise Restaurant Analysis</a:t>
            </a:r>
            <a:endParaRPr lang="en-IN" b="0" dirty="0">
              <a:solidFill>
                <a:srgbClr val="E38E49"/>
              </a:solidFill>
              <a:effectLst/>
            </a:endParaRP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4"/>
          <p:cNvPicPr preferRelativeResize="0"/>
          <p:nvPr/>
        </p:nvPicPr>
        <p:blipFill>
          <a:blip r:embed="rId3">
            <a:alphaModFix/>
          </a:blip>
          <a:stretch>
            <a:fillRect/>
          </a:stretch>
        </p:blipFill>
        <p:spPr>
          <a:xfrm>
            <a:off x="201074" y="152400"/>
            <a:ext cx="8839201" cy="3387391"/>
          </a:xfrm>
          <a:prstGeom prst="rect">
            <a:avLst/>
          </a:prstGeom>
          <a:noFill/>
          <a:ln>
            <a:noFill/>
          </a:ln>
        </p:spPr>
      </p:pic>
      <p:sp>
        <p:nvSpPr>
          <p:cNvPr id="265" name="Google Shape;265;p34"/>
          <p:cNvSpPr txBox="1"/>
          <p:nvPr/>
        </p:nvSpPr>
        <p:spPr>
          <a:xfrm>
            <a:off x="191550" y="3736400"/>
            <a:ext cx="4276800" cy="11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dirty="0">
                <a:solidFill>
                  <a:schemeClr val="dk1"/>
                </a:solidFill>
              </a:rPr>
              <a:t>if price increases then the average  rating will also increase, the trendline shows it clearly by moving upwards.</a:t>
            </a:r>
            <a:endParaRPr sz="1800" dirty="0">
              <a:solidFill>
                <a:schemeClr val="dk1"/>
              </a:solidFill>
            </a:endParaRPr>
          </a:p>
        </p:txBody>
      </p:sp>
      <p:sp>
        <p:nvSpPr>
          <p:cNvPr id="266" name="Google Shape;266;p34"/>
          <p:cNvSpPr txBox="1"/>
          <p:nvPr/>
        </p:nvSpPr>
        <p:spPr>
          <a:xfrm>
            <a:off x="4658775" y="3807875"/>
            <a:ext cx="4381500" cy="11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dirty="0">
                <a:solidFill>
                  <a:schemeClr val="dk1"/>
                </a:solidFill>
              </a:rPr>
              <a:t>if delivery time increases then the </a:t>
            </a:r>
            <a:r>
              <a:rPr lang="en-GB" sz="1800" dirty="0" err="1">
                <a:solidFill>
                  <a:schemeClr val="dk1"/>
                </a:solidFill>
              </a:rPr>
              <a:t>avg</a:t>
            </a:r>
            <a:r>
              <a:rPr lang="en-GB" sz="1800" dirty="0">
                <a:solidFill>
                  <a:schemeClr val="dk1"/>
                </a:solidFill>
              </a:rPr>
              <a:t> rating will decreases, the trendline shows it clearly by moving downwards.</a:t>
            </a:r>
            <a:endParaRPr sz="1800" dirty="0">
              <a:solidFill>
                <a:schemeClr val="dk1"/>
              </a:solidFill>
            </a:endParaRPr>
          </a:p>
        </p:txBody>
      </p:sp>
      <p:cxnSp>
        <p:nvCxnSpPr>
          <p:cNvPr id="267" name="Google Shape;267;p34"/>
          <p:cNvCxnSpPr/>
          <p:nvPr/>
        </p:nvCxnSpPr>
        <p:spPr>
          <a:xfrm>
            <a:off x="4572001" y="3539791"/>
            <a:ext cx="900" cy="1615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5"/>
          <p:cNvPicPr preferRelativeResize="0"/>
          <p:nvPr/>
        </p:nvPicPr>
        <p:blipFill>
          <a:blip r:embed="rId3">
            <a:alphaModFix/>
          </a:blip>
          <a:stretch>
            <a:fillRect/>
          </a:stretch>
        </p:blipFill>
        <p:spPr>
          <a:xfrm>
            <a:off x="152400" y="152400"/>
            <a:ext cx="8839199" cy="45285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p:nvPr/>
        </p:nvSpPr>
        <p:spPr>
          <a:xfrm>
            <a:off x="59175" y="0"/>
            <a:ext cx="88476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rgbClr val="E66C37"/>
                </a:solidFill>
              </a:rPr>
              <a:t>CUSTOMER FEEDBACK ANALYSIS BASED ON RATINGS AND TOTAL RATINGS</a:t>
            </a:r>
            <a:endParaRPr sz="1800" b="1" dirty="0">
              <a:solidFill>
                <a:srgbClr val="E66C37"/>
              </a:solidFill>
            </a:endParaRPr>
          </a:p>
        </p:txBody>
      </p:sp>
      <p:sp>
        <p:nvSpPr>
          <p:cNvPr id="278" name="Google Shape;278;p36"/>
          <p:cNvSpPr txBox="1"/>
          <p:nvPr/>
        </p:nvSpPr>
        <p:spPr>
          <a:xfrm>
            <a:off x="101550" y="82868"/>
            <a:ext cx="8940900" cy="368708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400" b="1" dirty="0">
                <a:solidFill>
                  <a:srgbClr val="E66C37"/>
                </a:solidFill>
              </a:rPr>
              <a:t>High Engagement:(total number individual rating )</a:t>
            </a:r>
            <a:endParaRPr sz="1400" b="1" dirty="0">
              <a:solidFill>
                <a:srgbClr val="E66C37"/>
              </a:solidFill>
            </a:endParaRPr>
          </a:p>
          <a:p>
            <a:pPr marL="457200" lvl="0" indent="-317500" algn="l" rtl="0">
              <a:lnSpc>
                <a:spcPct val="115000"/>
              </a:lnSpc>
              <a:spcBef>
                <a:spcPts val="1200"/>
              </a:spcBef>
              <a:spcAft>
                <a:spcPts val="0"/>
              </a:spcAft>
              <a:buClr>
                <a:schemeClr val="dk1"/>
              </a:buClr>
              <a:buSzPts val="1400"/>
              <a:buChar char="●"/>
            </a:pPr>
            <a:r>
              <a:rPr lang="en-GB" sz="1400" b="1" dirty="0">
                <a:solidFill>
                  <a:schemeClr val="dk1"/>
                </a:solidFill>
              </a:rPr>
              <a:t>80  Ratings:</a:t>
            </a:r>
            <a:r>
              <a:rPr lang="en-GB" sz="1400" dirty="0">
                <a:solidFill>
                  <a:schemeClr val="dk1"/>
                </a:solidFill>
              </a:rPr>
              <a:t> 3,079 total ratings; indicates significant customer engagement.</a:t>
            </a:r>
            <a:endParaRPr sz="14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GB" sz="1400" b="1" dirty="0">
                <a:solidFill>
                  <a:schemeClr val="dk1"/>
                </a:solidFill>
              </a:rPr>
              <a:t>100 Ratings:</a:t>
            </a:r>
            <a:r>
              <a:rPr lang="en-GB" sz="1400" dirty="0">
                <a:solidFill>
                  <a:schemeClr val="dk1"/>
                </a:solidFill>
              </a:rPr>
              <a:t> 1,751 total ratings; reflects strong feedback and participation.</a:t>
            </a:r>
            <a:endParaRPr sz="14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400" b="1" dirty="0">
                <a:solidFill>
                  <a:srgbClr val="E66C37"/>
                </a:solidFill>
              </a:rPr>
              <a:t>Moderate Engagement:</a:t>
            </a:r>
            <a:endParaRPr sz="1400" b="1" dirty="0">
              <a:solidFill>
                <a:srgbClr val="E66C37"/>
              </a:solidFill>
            </a:endParaRPr>
          </a:p>
          <a:p>
            <a:pPr marL="457200" lvl="0" indent="-317500" algn="l" rtl="0">
              <a:lnSpc>
                <a:spcPct val="115000"/>
              </a:lnSpc>
              <a:spcBef>
                <a:spcPts val="1200"/>
              </a:spcBef>
              <a:spcAft>
                <a:spcPts val="0"/>
              </a:spcAft>
              <a:buClr>
                <a:schemeClr val="dk1"/>
              </a:buClr>
              <a:buSzPts val="1400"/>
              <a:buChar char="●"/>
            </a:pPr>
            <a:r>
              <a:rPr lang="en-GB" sz="1400" b="1" dirty="0">
                <a:solidFill>
                  <a:schemeClr val="dk1"/>
                </a:solidFill>
              </a:rPr>
              <a:t>20 Ratings:</a:t>
            </a:r>
            <a:r>
              <a:rPr lang="en-GB" sz="1400" dirty="0">
                <a:solidFill>
                  <a:schemeClr val="dk1"/>
                </a:solidFill>
              </a:rPr>
              <a:t> 1,307 total ratings; shows notable customer attention.</a:t>
            </a:r>
            <a:endParaRPr sz="14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GB" sz="1400" b="1" dirty="0">
                <a:solidFill>
                  <a:schemeClr val="dk1"/>
                </a:solidFill>
              </a:rPr>
              <a:t>50 Ratings:</a:t>
            </a:r>
            <a:r>
              <a:rPr lang="en-GB" sz="1400" dirty="0">
                <a:solidFill>
                  <a:schemeClr val="dk1"/>
                </a:solidFill>
              </a:rPr>
              <a:t> 871 total ratings; reasonable feedback, though less than higher ratings.</a:t>
            </a:r>
            <a:endParaRPr sz="14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GB" sz="1400" b="1" dirty="0">
                <a:solidFill>
                  <a:schemeClr val="dk1"/>
                </a:solidFill>
              </a:rPr>
              <a:t>500 Ratings:</a:t>
            </a:r>
            <a:r>
              <a:rPr lang="en-GB" sz="1400" dirty="0">
                <a:solidFill>
                  <a:schemeClr val="dk1"/>
                </a:solidFill>
              </a:rPr>
              <a:t> 478 total ratings; suggests moderate feedback, with fewer responses compared to more popular categories</a:t>
            </a:r>
            <a:endParaRPr sz="1400" dirty="0">
              <a:solidFill>
                <a:schemeClr val="dk1"/>
              </a:solidFill>
            </a:endParaRPr>
          </a:p>
          <a:p>
            <a:pPr marL="0" lvl="0" indent="0" algn="l" rtl="0">
              <a:lnSpc>
                <a:spcPct val="115000"/>
              </a:lnSpc>
              <a:spcBef>
                <a:spcPts val="1200"/>
              </a:spcBef>
              <a:spcAft>
                <a:spcPts val="0"/>
              </a:spcAft>
              <a:buNone/>
            </a:pPr>
            <a:r>
              <a:rPr lang="en-GB" sz="1400" b="1" dirty="0">
                <a:solidFill>
                  <a:srgbClr val="E66C37"/>
                </a:solidFill>
              </a:rPr>
              <a:t>Low Engagement:</a:t>
            </a:r>
            <a:endParaRPr sz="1400" b="1" dirty="0">
              <a:solidFill>
                <a:srgbClr val="E66C37"/>
              </a:solidFill>
            </a:endParaRPr>
          </a:p>
          <a:p>
            <a:pPr marL="457200" lvl="0" indent="-317500" algn="l" rtl="0">
              <a:lnSpc>
                <a:spcPct val="115000"/>
              </a:lnSpc>
              <a:spcBef>
                <a:spcPts val="1200"/>
              </a:spcBef>
              <a:spcAft>
                <a:spcPts val="0"/>
              </a:spcAft>
              <a:buClr>
                <a:schemeClr val="dk1"/>
              </a:buClr>
              <a:buSzPts val="1400"/>
              <a:buChar char="●"/>
            </a:pPr>
            <a:r>
              <a:rPr lang="en-GB" sz="1600" b="1" dirty="0">
                <a:solidFill>
                  <a:schemeClr val="dk1"/>
                </a:solidFill>
              </a:rPr>
              <a:t>1,000 Ratings:</a:t>
            </a:r>
            <a:r>
              <a:rPr lang="en-GB" sz="1600" dirty="0">
                <a:solidFill>
                  <a:schemeClr val="dk1"/>
                </a:solidFill>
              </a:rPr>
              <a:t> 361 total ratings; reflects lower engagement for businesses with an average rating of 1,000.</a:t>
            </a:r>
            <a:endParaRPr sz="16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GB" sz="1600" b="1" dirty="0">
                <a:solidFill>
                  <a:schemeClr val="dk1"/>
                </a:solidFill>
              </a:rPr>
              <a:t>5,000 Ratings:</a:t>
            </a:r>
            <a:r>
              <a:rPr lang="en-GB" sz="1600" dirty="0">
                <a:solidFill>
                  <a:schemeClr val="dk1"/>
                </a:solidFill>
              </a:rPr>
              <a:t> 12 total ratings; indicates very limited feedback, suggesting a niche market or low customer engagement for businesses with an average rating of 5,000.</a:t>
            </a:r>
            <a:endParaRPr sz="16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GB" sz="1600" b="1" dirty="0">
                <a:solidFill>
                  <a:schemeClr val="dk1"/>
                </a:solidFill>
              </a:rPr>
              <a:t>10,000 Ratings:</a:t>
            </a:r>
            <a:r>
              <a:rPr lang="en-GB" sz="1600" dirty="0">
                <a:solidFill>
                  <a:schemeClr val="dk1"/>
                </a:solidFill>
              </a:rPr>
              <a:t> 6 total ratings; represents extremely limited feedback, implying very specialized businesses or very low customer engagement for an average rating of 10,000.</a:t>
            </a:r>
            <a:endParaRPr sz="1600" dirty="0">
              <a:solidFill>
                <a:schemeClr val="dk1"/>
              </a:solidFill>
            </a:endParaRPr>
          </a:p>
          <a:p>
            <a:pPr marL="457200" lvl="0" indent="0" algn="l" rtl="0">
              <a:lnSpc>
                <a:spcPct val="115000"/>
              </a:lnSpc>
              <a:spcBef>
                <a:spcPts val="1200"/>
              </a:spcBef>
              <a:spcAft>
                <a:spcPts val="0"/>
              </a:spcAft>
              <a:buNone/>
            </a:pPr>
            <a:r>
              <a:rPr lang="en-GB" sz="1600" dirty="0">
                <a:solidFill>
                  <a:schemeClr val="dk1"/>
                </a:solidFill>
              </a:rPr>
              <a:t>.</a:t>
            </a:r>
            <a:endParaRPr sz="1600" dirty="0">
              <a:solidFill>
                <a:schemeClr val="dk1"/>
              </a:solidFill>
            </a:endParaRPr>
          </a:p>
          <a:p>
            <a:pPr marL="0" lvl="0" indent="0" algn="l" rtl="0">
              <a:spcBef>
                <a:spcPts val="1200"/>
              </a:spcBef>
              <a:spcAft>
                <a:spcPts val="0"/>
              </a:spcAft>
              <a:buClr>
                <a:schemeClr val="dk1"/>
              </a:buClr>
              <a:buSzPts val="1100"/>
              <a:buFont typeface="Arial"/>
              <a:buNone/>
            </a:pPr>
            <a:r>
              <a:rPr lang="en-GB" sz="1400" dirty="0">
                <a:solidFill>
                  <a:schemeClr val="dk2"/>
                </a:solidFill>
              </a:rPr>
              <a:t>.</a:t>
            </a:r>
            <a:endParaRPr sz="1400" dirty="0">
              <a:solidFill>
                <a:schemeClr val="dk2"/>
              </a:solidFill>
            </a:endParaRPr>
          </a:p>
          <a:p>
            <a:pPr marL="0" lvl="0" indent="0" algn="l" rtl="0">
              <a:spcBef>
                <a:spcPts val="0"/>
              </a:spcBef>
              <a:spcAft>
                <a:spcPts val="0"/>
              </a:spcAft>
              <a:buClr>
                <a:schemeClr val="dk1"/>
              </a:buClr>
              <a:buSzPts val="1100"/>
              <a:buFont typeface="Arial"/>
              <a:buNone/>
            </a:pPr>
            <a:endParaRPr sz="1400" dirty="0">
              <a:solidFill>
                <a:schemeClr val="dk2"/>
              </a:solidFill>
            </a:endParaRPr>
          </a:p>
          <a:p>
            <a:pPr marL="0" lvl="0" indent="0" algn="l" rtl="0">
              <a:spcBef>
                <a:spcPts val="0"/>
              </a:spcBef>
              <a:spcAft>
                <a:spcPts val="0"/>
              </a:spcAft>
              <a:buClr>
                <a:schemeClr val="dk1"/>
              </a:buClr>
              <a:buSzPts val="1100"/>
              <a:buFont typeface="Arial"/>
              <a:buNone/>
            </a:pPr>
            <a:endParaRPr sz="1600" dirty="0">
              <a:solidFill>
                <a:schemeClr val="dk2"/>
              </a:solidFill>
            </a:endParaRPr>
          </a:p>
          <a:p>
            <a:pPr marL="0" lvl="0" indent="0" algn="l" rtl="0">
              <a:spcBef>
                <a:spcPts val="0"/>
              </a:spcBef>
              <a:spcAft>
                <a:spcPts val="0"/>
              </a:spcAft>
              <a:buNone/>
            </a:pPr>
            <a:endParaRPr sz="1800" dirty="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a:extLst>
            <a:ext uri="{FF2B5EF4-FFF2-40B4-BE49-F238E27FC236}">
              <a16:creationId xmlns:a16="http://schemas.microsoft.com/office/drawing/2014/main" id="{F29B14C0-EC6F-215A-1F57-0457D5322E23}"/>
            </a:ext>
          </a:extLst>
        </p:cNvPr>
        <p:cNvGrpSpPr/>
        <p:nvPr/>
      </p:nvGrpSpPr>
      <p:grpSpPr>
        <a:xfrm>
          <a:off x="0" y="0"/>
          <a:ext cx="0" cy="0"/>
          <a:chOff x="0" y="0"/>
          <a:chExt cx="0" cy="0"/>
        </a:xfrm>
      </p:grpSpPr>
      <p:sp>
        <p:nvSpPr>
          <p:cNvPr id="277" name="Google Shape;277;p36">
            <a:extLst>
              <a:ext uri="{FF2B5EF4-FFF2-40B4-BE49-F238E27FC236}">
                <a16:creationId xmlns:a16="http://schemas.microsoft.com/office/drawing/2014/main" id="{A89CFED7-1001-3230-5969-BE87B97FAA61}"/>
              </a:ext>
            </a:extLst>
          </p:cNvPr>
          <p:cNvSpPr txBox="1"/>
          <p:nvPr/>
        </p:nvSpPr>
        <p:spPr>
          <a:xfrm>
            <a:off x="59175" y="0"/>
            <a:ext cx="88476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rgbClr val="E66C37"/>
                </a:solidFill>
              </a:rPr>
              <a:t>CUSTOMER FEEDBACK ANALYSIS BASED ON RATINGS AND TOTAL RATINGS</a:t>
            </a:r>
            <a:endParaRPr sz="1800" b="1" dirty="0">
              <a:solidFill>
                <a:srgbClr val="E66C37"/>
              </a:solidFill>
            </a:endParaRPr>
          </a:p>
        </p:txBody>
      </p:sp>
      <p:sp>
        <p:nvSpPr>
          <p:cNvPr id="2" name="TextBox 1">
            <a:extLst>
              <a:ext uri="{FF2B5EF4-FFF2-40B4-BE49-F238E27FC236}">
                <a16:creationId xmlns:a16="http://schemas.microsoft.com/office/drawing/2014/main" id="{639557C1-379C-4945-E3ED-DB7E26C376D8}"/>
              </a:ext>
            </a:extLst>
          </p:cNvPr>
          <p:cNvSpPr txBox="1"/>
          <p:nvPr/>
        </p:nvSpPr>
        <p:spPr>
          <a:xfrm>
            <a:off x="302217" y="506700"/>
            <a:ext cx="8229600" cy="6321731"/>
          </a:xfrm>
          <a:prstGeom prst="rect">
            <a:avLst/>
          </a:prstGeom>
          <a:noFill/>
        </p:spPr>
        <p:txBody>
          <a:bodyPr wrap="square" rtlCol="0">
            <a:spAutoFit/>
          </a:bodyPr>
          <a:lstStyle/>
          <a:p>
            <a:pPr marL="0" lvl="0" indent="0" algn="l" rtl="0">
              <a:lnSpc>
                <a:spcPct val="115000"/>
              </a:lnSpc>
              <a:spcBef>
                <a:spcPts val="1200"/>
              </a:spcBef>
              <a:spcAft>
                <a:spcPts val="0"/>
              </a:spcAft>
              <a:buClr>
                <a:schemeClr val="dk1"/>
              </a:buClr>
              <a:buSzPts val="1100"/>
              <a:buFont typeface="Arial"/>
              <a:buNone/>
            </a:pPr>
            <a:r>
              <a:rPr lang="en-US" sz="1600" b="1" dirty="0">
                <a:solidFill>
                  <a:srgbClr val="E66C37"/>
                </a:solidFill>
              </a:rPr>
              <a:t>High Engagement:(total number individual rating )</a:t>
            </a:r>
          </a:p>
          <a:p>
            <a:pPr marL="457200" lvl="0" indent="-317500" algn="l" rtl="0">
              <a:lnSpc>
                <a:spcPct val="115000"/>
              </a:lnSpc>
              <a:spcBef>
                <a:spcPts val="1200"/>
              </a:spcBef>
              <a:spcAft>
                <a:spcPts val="0"/>
              </a:spcAft>
              <a:buClr>
                <a:schemeClr val="dk1"/>
              </a:buClr>
              <a:buSzPts val="1400"/>
              <a:buChar char="●"/>
            </a:pPr>
            <a:r>
              <a:rPr lang="en-US" sz="1600" b="1" dirty="0">
                <a:solidFill>
                  <a:schemeClr val="dk1"/>
                </a:solidFill>
              </a:rPr>
              <a:t>80  Ratings:</a:t>
            </a:r>
            <a:r>
              <a:rPr lang="en-US" sz="1600" dirty="0">
                <a:solidFill>
                  <a:schemeClr val="dk1"/>
                </a:solidFill>
              </a:rPr>
              <a:t> 3,079 total ratings; indicates significant customer engagement.</a:t>
            </a:r>
          </a:p>
          <a:p>
            <a:pPr marL="457200" lvl="0" indent="-317500" algn="l" rtl="0">
              <a:lnSpc>
                <a:spcPct val="115000"/>
              </a:lnSpc>
              <a:spcBef>
                <a:spcPts val="0"/>
              </a:spcBef>
              <a:spcAft>
                <a:spcPts val="0"/>
              </a:spcAft>
              <a:buClr>
                <a:schemeClr val="dk1"/>
              </a:buClr>
              <a:buSzPts val="1400"/>
              <a:buChar char="●"/>
            </a:pPr>
            <a:r>
              <a:rPr lang="en-US" sz="1600" b="1" dirty="0">
                <a:solidFill>
                  <a:schemeClr val="dk1"/>
                </a:solidFill>
              </a:rPr>
              <a:t>100 Ratings:</a:t>
            </a:r>
            <a:r>
              <a:rPr lang="en-US" sz="1600" dirty="0">
                <a:solidFill>
                  <a:schemeClr val="dk1"/>
                </a:solidFill>
              </a:rPr>
              <a:t> 1,751 total ratings; reflects strong feedback and participation</a:t>
            </a:r>
          </a:p>
          <a:p>
            <a:pPr marL="457200" lvl="0" indent="-317500" algn="l" rtl="0">
              <a:lnSpc>
                <a:spcPct val="115000"/>
              </a:lnSpc>
              <a:spcBef>
                <a:spcPts val="0"/>
              </a:spcBef>
              <a:spcAft>
                <a:spcPts val="0"/>
              </a:spcAft>
              <a:buClr>
                <a:schemeClr val="dk1"/>
              </a:buClr>
              <a:buSzPts val="1400"/>
              <a:buChar char="●"/>
            </a:pPr>
            <a:endParaRPr lang="en-US" sz="1600" b="1" dirty="0">
              <a:solidFill>
                <a:schemeClr val="dk1"/>
              </a:solidFill>
            </a:endParaRPr>
          </a:p>
          <a:p>
            <a:pPr marL="139700" lvl="0" algn="l" rtl="0">
              <a:lnSpc>
                <a:spcPct val="115000"/>
              </a:lnSpc>
              <a:spcBef>
                <a:spcPts val="0"/>
              </a:spcBef>
              <a:spcAft>
                <a:spcPts val="0"/>
              </a:spcAft>
              <a:buClr>
                <a:schemeClr val="dk1"/>
              </a:buClr>
              <a:buSzPts val="1400"/>
            </a:pPr>
            <a:r>
              <a:rPr lang="en-US" sz="1600" b="1" dirty="0">
                <a:solidFill>
                  <a:srgbClr val="E66C37"/>
                </a:solidFill>
              </a:rPr>
              <a:t>Moderate Engagement:</a:t>
            </a:r>
          </a:p>
          <a:p>
            <a:pPr marL="457200" lvl="0" indent="-317500" algn="l" rtl="0">
              <a:lnSpc>
                <a:spcPct val="115000"/>
              </a:lnSpc>
              <a:spcBef>
                <a:spcPts val="1200"/>
              </a:spcBef>
              <a:spcAft>
                <a:spcPts val="0"/>
              </a:spcAft>
              <a:buClr>
                <a:schemeClr val="dk1"/>
              </a:buClr>
              <a:buSzPts val="1400"/>
              <a:buChar char="●"/>
            </a:pPr>
            <a:r>
              <a:rPr lang="en-US" sz="1600" b="1" dirty="0">
                <a:solidFill>
                  <a:schemeClr val="dk1"/>
                </a:solidFill>
              </a:rPr>
              <a:t>20 Ratings:</a:t>
            </a:r>
            <a:r>
              <a:rPr lang="en-US" sz="1600" dirty="0">
                <a:solidFill>
                  <a:schemeClr val="dk1"/>
                </a:solidFill>
              </a:rPr>
              <a:t> 1,307 total ratings; shows notable customer attention.</a:t>
            </a:r>
          </a:p>
          <a:p>
            <a:pPr marL="457200" lvl="0" indent="-317500" algn="l" rtl="0">
              <a:lnSpc>
                <a:spcPct val="115000"/>
              </a:lnSpc>
              <a:spcBef>
                <a:spcPts val="0"/>
              </a:spcBef>
              <a:spcAft>
                <a:spcPts val="0"/>
              </a:spcAft>
              <a:buClr>
                <a:schemeClr val="dk1"/>
              </a:buClr>
              <a:buSzPts val="1400"/>
              <a:buChar char="●"/>
            </a:pPr>
            <a:r>
              <a:rPr lang="en-US" sz="1600" b="1" dirty="0">
                <a:solidFill>
                  <a:schemeClr val="dk1"/>
                </a:solidFill>
              </a:rPr>
              <a:t>50 Ratings:</a:t>
            </a:r>
            <a:r>
              <a:rPr lang="en-US" sz="1600" dirty="0">
                <a:solidFill>
                  <a:schemeClr val="dk1"/>
                </a:solidFill>
              </a:rPr>
              <a:t> 871 total ratings; reasonable feedback, though less than higher ratings.</a:t>
            </a:r>
          </a:p>
          <a:p>
            <a:pPr marL="0" lvl="0" indent="0" algn="l" rtl="0">
              <a:lnSpc>
                <a:spcPct val="115000"/>
              </a:lnSpc>
              <a:spcBef>
                <a:spcPts val="1200"/>
              </a:spcBef>
              <a:spcAft>
                <a:spcPts val="0"/>
              </a:spcAft>
              <a:buNone/>
            </a:pPr>
            <a:r>
              <a:rPr lang="en-US" sz="1600" b="1" dirty="0">
                <a:solidFill>
                  <a:schemeClr val="dk1"/>
                </a:solidFill>
              </a:rPr>
              <a:t>500 Ratings:</a:t>
            </a:r>
            <a:r>
              <a:rPr lang="en-US" sz="1600" dirty="0">
                <a:solidFill>
                  <a:schemeClr val="dk1"/>
                </a:solidFill>
              </a:rPr>
              <a:t> 478 total ratings; suggests moderate feedback, with fewer responses compared to more popular </a:t>
            </a:r>
            <a:r>
              <a:rPr lang="en-US" sz="1600" dirty="0" err="1">
                <a:solidFill>
                  <a:schemeClr val="dk1"/>
                </a:solidFill>
              </a:rPr>
              <a:t>categories</a:t>
            </a:r>
            <a:r>
              <a:rPr lang="en-US" sz="1400" b="1" dirty="0" err="1">
                <a:solidFill>
                  <a:srgbClr val="E66C37"/>
                </a:solidFill>
              </a:rPr>
              <a:t>Low</a:t>
            </a:r>
            <a:r>
              <a:rPr lang="en-US" sz="1400" b="1" dirty="0">
                <a:solidFill>
                  <a:srgbClr val="E66C37"/>
                </a:solidFill>
              </a:rPr>
              <a:t> Engagement:</a:t>
            </a:r>
          </a:p>
          <a:p>
            <a:pPr marL="457200" lvl="0" indent="-317500" algn="l" rtl="0">
              <a:lnSpc>
                <a:spcPct val="115000"/>
              </a:lnSpc>
              <a:spcBef>
                <a:spcPts val="1200"/>
              </a:spcBef>
              <a:spcAft>
                <a:spcPts val="0"/>
              </a:spcAft>
              <a:buClr>
                <a:schemeClr val="dk1"/>
              </a:buClr>
              <a:buSzPts val="1400"/>
              <a:buChar char="●"/>
            </a:pPr>
            <a:r>
              <a:rPr lang="en-US" sz="1400" b="1" dirty="0">
                <a:solidFill>
                  <a:schemeClr val="dk1"/>
                </a:solidFill>
              </a:rPr>
              <a:t>1,000 Ratings:</a:t>
            </a:r>
            <a:r>
              <a:rPr lang="en-US" sz="1400" dirty="0">
                <a:solidFill>
                  <a:schemeClr val="dk1"/>
                </a:solidFill>
              </a:rPr>
              <a:t> 361 total ratings; reflects lower engagement for businesses with an average rating of 1,000.</a:t>
            </a:r>
          </a:p>
          <a:p>
            <a:pPr marL="457200" lvl="0" indent="-317500" algn="l" rtl="0">
              <a:lnSpc>
                <a:spcPct val="115000"/>
              </a:lnSpc>
              <a:spcBef>
                <a:spcPts val="0"/>
              </a:spcBef>
              <a:spcAft>
                <a:spcPts val="0"/>
              </a:spcAft>
              <a:buClr>
                <a:schemeClr val="dk1"/>
              </a:buClr>
              <a:buSzPts val="1400"/>
              <a:buChar char="●"/>
            </a:pPr>
            <a:r>
              <a:rPr lang="en-US" sz="1400" b="1" dirty="0">
                <a:solidFill>
                  <a:schemeClr val="dk1"/>
                </a:solidFill>
              </a:rPr>
              <a:t>5,000 Ratings:</a:t>
            </a:r>
            <a:r>
              <a:rPr lang="en-US" sz="1400" dirty="0">
                <a:solidFill>
                  <a:schemeClr val="dk1"/>
                </a:solidFill>
              </a:rPr>
              <a:t> 12 total ratings; indicates very limited feedback, suggesting a niche market or low customer engagement for businesses with an average rating of 5,000.</a:t>
            </a:r>
          </a:p>
          <a:p>
            <a:pPr marL="457200" lvl="0" indent="-317500" algn="l" rtl="0">
              <a:lnSpc>
                <a:spcPct val="115000"/>
              </a:lnSpc>
              <a:spcBef>
                <a:spcPts val="0"/>
              </a:spcBef>
              <a:spcAft>
                <a:spcPts val="0"/>
              </a:spcAft>
              <a:buClr>
                <a:schemeClr val="dk1"/>
              </a:buClr>
              <a:buSzPts val="1400"/>
              <a:buChar char="●"/>
            </a:pPr>
            <a:r>
              <a:rPr lang="en-US" sz="1400" b="1" dirty="0">
                <a:solidFill>
                  <a:schemeClr val="dk1"/>
                </a:solidFill>
              </a:rPr>
              <a:t>10,000 Ratings:</a:t>
            </a:r>
            <a:r>
              <a:rPr lang="en-US" sz="1400" dirty="0">
                <a:solidFill>
                  <a:schemeClr val="dk1"/>
                </a:solidFill>
              </a:rPr>
              <a:t> 6 total ratings; represents extremely limited feedback, implying very specialized businesses or very low customer engagement for an average rating of 10,000</a:t>
            </a:r>
            <a:r>
              <a:rPr lang="en-US" sz="1600" dirty="0">
                <a:solidFill>
                  <a:schemeClr val="dk1"/>
                </a:solidFill>
              </a:rPr>
              <a:t>.</a:t>
            </a:r>
          </a:p>
          <a:p>
            <a:pPr marL="457200" lvl="0" indent="0" algn="l" rtl="0">
              <a:lnSpc>
                <a:spcPct val="115000"/>
              </a:lnSpc>
              <a:spcBef>
                <a:spcPts val="1200"/>
              </a:spcBef>
              <a:spcAft>
                <a:spcPts val="0"/>
              </a:spcAft>
              <a:buNone/>
            </a:pPr>
            <a:r>
              <a:rPr lang="en-US" sz="1600" dirty="0">
                <a:solidFill>
                  <a:schemeClr val="dk1"/>
                </a:solidFill>
              </a:rPr>
              <a:t>.</a:t>
            </a:r>
          </a:p>
          <a:p>
            <a:pPr marL="0" lvl="0" indent="0" algn="l" rtl="0">
              <a:spcBef>
                <a:spcPts val="1200"/>
              </a:spcBef>
              <a:spcAft>
                <a:spcPts val="0"/>
              </a:spcAft>
              <a:buClr>
                <a:schemeClr val="dk1"/>
              </a:buClr>
              <a:buSzPts val="1100"/>
              <a:buFont typeface="Arial"/>
              <a:buNone/>
            </a:pPr>
            <a:r>
              <a:rPr lang="en-US" sz="1400" dirty="0">
                <a:solidFill>
                  <a:schemeClr val="dk2"/>
                </a:solidFill>
              </a:rPr>
              <a:t>.</a:t>
            </a:r>
          </a:p>
          <a:p>
            <a:pPr marL="457200" lvl="0" indent="-317500" algn="l" rtl="0">
              <a:lnSpc>
                <a:spcPct val="115000"/>
              </a:lnSpc>
              <a:spcBef>
                <a:spcPts val="0"/>
              </a:spcBef>
              <a:spcAft>
                <a:spcPts val="0"/>
              </a:spcAft>
              <a:buClr>
                <a:schemeClr val="dk1"/>
              </a:buClr>
              <a:buSzPts val="1400"/>
              <a:buChar char="●"/>
            </a:pPr>
            <a:endParaRPr lang="en-US" sz="1600" dirty="0">
              <a:solidFill>
                <a:schemeClr val="dk1"/>
              </a:solidFill>
            </a:endParaRPr>
          </a:p>
          <a:p>
            <a:endParaRPr lang="en-IN" dirty="0"/>
          </a:p>
        </p:txBody>
      </p:sp>
    </p:spTree>
    <p:extLst>
      <p:ext uri="{BB962C8B-B14F-4D97-AF65-F5344CB8AC3E}">
        <p14:creationId xmlns:p14="http://schemas.microsoft.com/office/powerpoint/2010/main" val="3888624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7"/>
          <p:cNvPicPr preferRelativeResize="0"/>
          <p:nvPr/>
        </p:nvPicPr>
        <p:blipFill>
          <a:blip r:embed="rId3">
            <a:alphaModFix/>
          </a:blip>
          <a:stretch>
            <a:fillRect/>
          </a:stretch>
        </p:blipFill>
        <p:spPr>
          <a:xfrm>
            <a:off x="152400" y="152400"/>
            <a:ext cx="5382675" cy="4838700"/>
          </a:xfrm>
          <a:prstGeom prst="rect">
            <a:avLst/>
          </a:prstGeom>
          <a:noFill/>
          <a:ln>
            <a:noFill/>
          </a:ln>
        </p:spPr>
      </p:pic>
      <p:sp>
        <p:nvSpPr>
          <p:cNvPr id="284" name="Google Shape;284;p37"/>
          <p:cNvSpPr txBox="1"/>
          <p:nvPr/>
        </p:nvSpPr>
        <p:spPr>
          <a:xfrm>
            <a:off x="5876925" y="1552575"/>
            <a:ext cx="30000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rgbClr val="E66C37"/>
                </a:solidFill>
              </a:rPr>
              <a:t>Analysis:</a:t>
            </a:r>
            <a:endParaRPr dirty="0">
              <a:solidFill>
                <a:srgbClr val="E66C37"/>
              </a:solidFill>
            </a:endParaRPr>
          </a:p>
          <a:p>
            <a:pPr marL="0" lvl="0" indent="0" algn="l" rtl="0">
              <a:spcBef>
                <a:spcPts val="0"/>
              </a:spcBef>
              <a:spcAft>
                <a:spcPts val="0"/>
              </a:spcAft>
              <a:buNone/>
            </a:pPr>
            <a:endParaRPr dirty="0">
              <a:solidFill>
                <a:srgbClr val="E66C37"/>
              </a:solidFill>
            </a:endParaRPr>
          </a:p>
          <a:p>
            <a:pPr marL="0" lvl="0" indent="0" algn="l" rtl="0">
              <a:spcBef>
                <a:spcPts val="0"/>
              </a:spcBef>
              <a:spcAft>
                <a:spcPts val="0"/>
              </a:spcAft>
              <a:buNone/>
            </a:pPr>
            <a:r>
              <a:rPr lang="en-GB" dirty="0"/>
              <a:t>The geographical mapping</a:t>
            </a:r>
            <a:endParaRPr dirty="0"/>
          </a:p>
          <a:p>
            <a:pPr marL="0" lvl="0" indent="0" algn="l" rtl="0">
              <a:spcBef>
                <a:spcPts val="0"/>
              </a:spcBef>
              <a:spcAft>
                <a:spcPts val="0"/>
              </a:spcAft>
              <a:buNone/>
            </a:pPr>
            <a:r>
              <a:rPr lang="en-GB" dirty="0"/>
              <a:t>is shown in map and all the</a:t>
            </a:r>
            <a:endParaRPr dirty="0"/>
          </a:p>
          <a:p>
            <a:pPr marL="0" lvl="0" indent="0" algn="l" rtl="0">
              <a:spcBef>
                <a:spcPts val="0"/>
              </a:spcBef>
              <a:spcAft>
                <a:spcPts val="0"/>
              </a:spcAft>
              <a:buNone/>
            </a:pPr>
            <a:r>
              <a:rPr lang="en-GB" dirty="0"/>
              <a:t>cities are highlighted by</a:t>
            </a:r>
            <a:endParaRPr dirty="0"/>
          </a:p>
          <a:p>
            <a:pPr marL="0" lvl="0" indent="0" algn="l" rtl="0">
              <a:spcBef>
                <a:spcPts val="0"/>
              </a:spcBef>
              <a:spcAft>
                <a:spcPts val="0"/>
              </a:spcAft>
              <a:buNone/>
            </a:pPr>
            <a:r>
              <a:rPr lang="en-GB" dirty="0"/>
              <a:t> mark with highlighted</a:t>
            </a:r>
            <a:endParaRPr dirty="0"/>
          </a:p>
          <a:p>
            <a:pPr marL="0" lvl="0" indent="0" algn="l" rtl="0">
              <a:spcBef>
                <a:spcPts val="0"/>
              </a:spcBef>
              <a:spcAft>
                <a:spcPts val="0"/>
              </a:spcAft>
              <a:buNone/>
            </a:pPr>
            <a:r>
              <a:rPr lang="en-GB" dirty="0"/>
              <a:t>city names and restaurant location.</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p:nvPr/>
        </p:nvSpPr>
        <p:spPr>
          <a:xfrm>
            <a:off x="156875" y="120875"/>
            <a:ext cx="88467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2"/>
              </a:solidFill>
            </a:endParaRPr>
          </a:p>
          <a:p>
            <a:pPr marL="0" lvl="0" indent="0" algn="l" rtl="0">
              <a:spcBef>
                <a:spcPts val="0"/>
              </a:spcBef>
              <a:spcAft>
                <a:spcPts val="0"/>
              </a:spcAft>
              <a:buNone/>
            </a:pPr>
            <a:endParaRPr sz="1800" b="1">
              <a:solidFill>
                <a:schemeClr val="dk2"/>
              </a:solidFill>
            </a:endParaRPr>
          </a:p>
        </p:txBody>
      </p:sp>
      <p:sp>
        <p:nvSpPr>
          <p:cNvPr id="290" name="Google Shape;290;p38"/>
          <p:cNvSpPr txBox="1"/>
          <p:nvPr/>
        </p:nvSpPr>
        <p:spPr>
          <a:xfrm>
            <a:off x="156875" y="480925"/>
            <a:ext cx="9144000" cy="4578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500">
              <a:solidFill>
                <a:schemeClr val="dk2"/>
              </a:solidFill>
            </a:endParaRPr>
          </a:p>
          <a:p>
            <a:pPr marL="0" lvl="0" indent="0" algn="l" rtl="0">
              <a:spcBef>
                <a:spcPts val="0"/>
              </a:spcBef>
              <a:spcAft>
                <a:spcPts val="0"/>
              </a:spcAft>
              <a:buClr>
                <a:schemeClr val="dk1"/>
              </a:buClr>
              <a:buSzPts val="1100"/>
              <a:buFont typeface="Arial"/>
              <a:buNone/>
            </a:pPr>
            <a:endParaRPr sz="1500">
              <a:solidFill>
                <a:schemeClr val="dk2"/>
              </a:solidFill>
            </a:endParaRPr>
          </a:p>
        </p:txBody>
      </p:sp>
      <p:pic>
        <p:nvPicPr>
          <p:cNvPr id="291" name="Google Shape;291;p38"/>
          <p:cNvPicPr preferRelativeResize="0"/>
          <p:nvPr/>
        </p:nvPicPr>
        <p:blipFill>
          <a:blip r:embed="rId3">
            <a:alphaModFix/>
          </a:blip>
          <a:stretch>
            <a:fillRect/>
          </a:stretch>
        </p:blipFill>
        <p:spPr>
          <a:xfrm>
            <a:off x="228600" y="120875"/>
            <a:ext cx="5354102" cy="402700"/>
          </a:xfrm>
          <a:prstGeom prst="rect">
            <a:avLst/>
          </a:prstGeom>
          <a:noFill/>
          <a:ln>
            <a:noFill/>
          </a:ln>
        </p:spPr>
      </p:pic>
      <p:sp>
        <p:nvSpPr>
          <p:cNvPr id="292" name="Google Shape;292;p38"/>
          <p:cNvSpPr txBox="1"/>
          <p:nvPr/>
        </p:nvSpPr>
        <p:spPr>
          <a:xfrm>
            <a:off x="124875" y="731300"/>
            <a:ext cx="8953500" cy="43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dirty="0">
                <a:solidFill>
                  <a:srgbClr val="FFA040"/>
                </a:solidFill>
              </a:rPr>
              <a:t>1. </a:t>
            </a:r>
            <a:r>
              <a:rPr lang="en-GB" sz="1800" b="1" u="sng" dirty="0">
                <a:solidFill>
                  <a:srgbClr val="FF7F3E"/>
                </a:solidFill>
              </a:rPr>
              <a:t>Focus on High-Density Areas:</a:t>
            </a:r>
            <a:r>
              <a:rPr lang="en-GB" sz="1800" b="1" dirty="0">
                <a:solidFill>
                  <a:srgbClr val="FF7F3E"/>
                </a:solidFill>
              </a:rPr>
              <a:t> </a:t>
            </a:r>
            <a:endParaRPr sz="1800" b="1" dirty="0">
              <a:solidFill>
                <a:srgbClr val="FF7F3E"/>
              </a:solidFill>
            </a:endParaRPr>
          </a:p>
          <a:p>
            <a:pPr marL="0" lvl="0" indent="0" algn="l" rtl="0">
              <a:spcBef>
                <a:spcPts val="0"/>
              </a:spcBef>
              <a:spcAft>
                <a:spcPts val="0"/>
              </a:spcAft>
              <a:buNone/>
            </a:pPr>
            <a:r>
              <a:rPr lang="en-GB" sz="1200" dirty="0">
                <a:solidFill>
                  <a:schemeClr val="dk1"/>
                </a:solidFill>
                <a:latin typeface="Times New Roman"/>
                <a:ea typeface="Times New Roman"/>
                <a:cs typeface="Times New Roman"/>
                <a:sym typeface="Times New Roman"/>
              </a:rPr>
              <a:t>                   </a:t>
            </a:r>
            <a:endParaRPr sz="1200" dirty="0">
              <a:solidFill>
                <a:schemeClr val="dk1"/>
              </a:solidFill>
              <a:latin typeface="Times New Roman"/>
              <a:ea typeface="Times New Roman"/>
              <a:cs typeface="Times New Roman"/>
              <a:sym typeface="Times New Roman"/>
            </a:endParaRPr>
          </a:p>
          <a:p>
            <a:pPr lvl="0" algn="l" rtl="0">
              <a:spcBef>
                <a:spcPts val="0"/>
              </a:spcBef>
              <a:spcAft>
                <a:spcPts val="0"/>
              </a:spcAft>
            </a:pPr>
            <a:r>
              <a:rPr lang="en-GB" sz="700" dirty="0">
                <a:solidFill>
                  <a:schemeClr val="dk1"/>
                </a:solidFill>
                <a:latin typeface="Times New Roman"/>
                <a:ea typeface="Times New Roman"/>
                <a:cs typeface="Times New Roman"/>
                <a:sym typeface="Times New Roman"/>
              </a:rPr>
              <a:t>            </a:t>
            </a:r>
            <a:r>
              <a:rPr lang="en-GB" sz="1600" b="1" dirty="0">
                <a:solidFill>
                  <a:schemeClr val="dk1"/>
                </a:solidFill>
              </a:rPr>
              <a:t>Finding</a:t>
            </a:r>
            <a:r>
              <a:rPr lang="en-GB" sz="1600" dirty="0">
                <a:solidFill>
                  <a:schemeClr val="dk1"/>
                </a:solidFill>
              </a:rPr>
              <a:t>: Rohini in Delhi has the highest number of restaurants  (220) with an average rating of 3.38.</a:t>
            </a:r>
            <a:endParaRPr sz="1600" dirty="0">
              <a:solidFill>
                <a:schemeClr val="dk1"/>
              </a:solidFill>
            </a:endParaRPr>
          </a:p>
          <a:p>
            <a:pPr marL="228600" lvl="0" algn="l" rtl="0">
              <a:lnSpc>
                <a:spcPct val="115000"/>
              </a:lnSpc>
              <a:spcBef>
                <a:spcPts val="1200"/>
              </a:spcBef>
              <a:spcAft>
                <a:spcPts val="0"/>
              </a:spcAft>
            </a:pPr>
            <a:r>
              <a:rPr lang="en-GB" sz="1600" dirty="0">
                <a:solidFill>
                  <a:schemeClr val="dk1"/>
                </a:solidFill>
                <a:latin typeface="Times New Roman"/>
                <a:ea typeface="Times New Roman"/>
                <a:cs typeface="Times New Roman"/>
                <a:sym typeface="Times New Roman"/>
              </a:rPr>
              <a:t> </a:t>
            </a:r>
            <a:r>
              <a:rPr lang="en-GB" sz="1600" b="1" dirty="0">
                <a:solidFill>
                  <a:schemeClr val="dk1"/>
                </a:solidFill>
              </a:rPr>
              <a:t>Recommendation:   </a:t>
            </a:r>
            <a:r>
              <a:rPr lang="en-GB" sz="1600" dirty="0">
                <a:solidFill>
                  <a:schemeClr val="dk1"/>
                </a:solidFill>
              </a:rPr>
              <a:t>Consider targeted marketing  campaigns and partnerships  in  Rohini to leverage the high restaurant density. Additionally, work on improving  the average rating through quality checks and customer feedback</a:t>
            </a:r>
            <a:endParaRPr sz="1600" dirty="0">
              <a:solidFill>
                <a:schemeClr val="dk1"/>
              </a:solidFill>
            </a:endParaRPr>
          </a:p>
          <a:p>
            <a:pPr marL="0" lvl="0" indent="0" algn="l" rtl="0">
              <a:lnSpc>
                <a:spcPct val="115000"/>
              </a:lnSpc>
              <a:spcBef>
                <a:spcPts val="1200"/>
              </a:spcBef>
              <a:spcAft>
                <a:spcPts val="0"/>
              </a:spcAft>
              <a:buNone/>
            </a:pPr>
            <a:r>
              <a:rPr lang="en-GB" sz="1600" b="1" u="sng" dirty="0">
                <a:solidFill>
                  <a:srgbClr val="E66C37"/>
                </a:solidFill>
              </a:rPr>
              <a:t>2 .Promote Popular Food Types:</a:t>
            </a:r>
          </a:p>
          <a:p>
            <a:pPr lvl="0" algn="l" rtl="0">
              <a:lnSpc>
                <a:spcPct val="115000"/>
              </a:lnSpc>
              <a:spcBef>
                <a:spcPts val="1200"/>
              </a:spcBef>
              <a:spcAft>
                <a:spcPts val="0"/>
              </a:spcAft>
            </a:pPr>
            <a:r>
              <a:rPr lang="en-GB" sz="700" b="1" dirty="0">
                <a:solidFill>
                  <a:schemeClr val="dk1"/>
                </a:solidFill>
                <a:latin typeface="Times New Roman"/>
                <a:cs typeface="Times New Roman"/>
                <a:sym typeface="Times New Roman"/>
              </a:rPr>
              <a:t>        </a:t>
            </a:r>
            <a:r>
              <a:rPr lang="en-GB" sz="1600" b="1" dirty="0">
                <a:solidFill>
                  <a:schemeClr val="dk1"/>
                </a:solidFill>
              </a:rPr>
              <a:t>Finding: </a:t>
            </a:r>
            <a:r>
              <a:rPr lang="en-GB" sz="1600" dirty="0">
                <a:solidFill>
                  <a:schemeClr val="dk1"/>
                </a:solidFill>
              </a:rPr>
              <a:t>Indian food types hold the majority across cities</a:t>
            </a:r>
          </a:p>
          <a:p>
            <a:pPr marL="171450" lvl="0" indent="-171450" algn="l" rtl="0">
              <a:lnSpc>
                <a:spcPct val="115000"/>
              </a:lnSpc>
              <a:spcBef>
                <a:spcPts val="1200"/>
              </a:spcBef>
              <a:spcAft>
                <a:spcPts val="0"/>
              </a:spcAft>
              <a:buFont typeface="Arial" panose="020B0604020202020204" pitchFamily="34" charset="0"/>
              <a:buChar char="•"/>
            </a:pPr>
            <a:r>
              <a:rPr lang="en-GB" sz="1600" b="1" dirty="0">
                <a:solidFill>
                  <a:schemeClr val="dk1"/>
                </a:solidFill>
              </a:rPr>
              <a:t>Recommendation: </a:t>
            </a:r>
            <a:r>
              <a:rPr lang="en-GB" sz="1600" dirty="0">
                <a:solidFill>
                  <a:schemeClr val="dk1"/>
                </a:solidFill>
              </a:rPr>
              <a:t>Enhance promotions for Indian cuisine, potentially offering special deals or highlighting top-rated Indian restaurants. This can attract a larger customer base and improve overall satisfaction</a:t>
            </a:r>
            <a:endParaRPr sz="1600" dirty="0">
              <a:solidFill>
                <a:schemeClr val="dk1"/>
              </a:solidFill>
            </a:endParaRPr>
          </a:p>
          <a:p>
            <a:pPr marL="228600" lvl="0" indent="0" algn="l" rtl="0">
              <a:lnSpc>
                <a:spcPct val="115000"/>
              </a:lnSpc>
              <a:spcBef>
                <a:spcPts val="1200"/>
              </a:spcBef>
              <a:spcAft>
                <a:spcPts val="0"/>
              </a:spcAft>
              <a:buClr>
                <a:schemeClr val="dk1"/>
              </a:buClr>
              <a:buSzPts val="1100"/>
              <a:buFont typeface="Arial"/>
              <a:buNone/>
            </a:pPr>
            <a:endParaRPr sz="1600" dirty="0">
              <a:solidFill>
                <a:schemeClr val="dk1"/>
              </a:solidFill>
            </a:endParaRPr>
          </a:p>
          <a:p>
            <a:pPr marL="0" lvl="0" indent="0" algn="l" rtl="0">
              <a:spcBef>
                <a:spcPts val="1200"/>
              </a:spcBef>
              <a:spcAft>
                <a:spcPts val="0"/>
              </a:spcAft>
              <a:buNone/>
            </a:pPr>
            <a:endParaRPr sz="1800" b="1" dirty="0">
              <a:solidFill>
                <a:srgbClr val="FFA04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p:nvPr/>
        </p:nvSpPr>
        <p:spPr>
          <a:xfrm>
            <a:off x="169725" y="69425"/>
            <a:ext cx="8808300" cy="497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800" b="1" u="sng" dirty="0">
                <a:solidFill>
                  <a:srgbClr val="E66C37"/>
                </a:solidFill>
              </a:rPr>
              <a:t>3. Increase the Number of Top-Rated Restaurants</a:t>
            </a:r>
            <a:endParaRPr sz="1800" b="1" u="sng" dirty="0">
              <a:solidFill>
                <a:srgbClr val="E66C37"/>
              </a:solidFill>
            </a:endParaRPr>
          </a:p>
          <a:p>
            <a:pPr marL="0" lvl="0" indent="-228600" algn="l" rtl="0">
              <a:lnSpc>
                <a:spcPct val="115000"/>
              </a:lnSpc>
              <a:spcBef>
                <a:spcPts val="1200"/>
              </a:spcBef>
              <a:spcAft>
                <a:spcPts val="0"/>
              </a:spcAft>
              <a:buClr>
                <a:schemeClr val="dk1"/>
              </a:buClr>
              <a:buSzPts val="1100"/>
              <a:buFont typeface="Arial"/>
              <a:buNone/>
            </a:pPr>
            <a:r>
              <a:rPr lang="en-GB" sz="1800" dirty="0">
                <a:solidFill>
                  <a:schemeClr val="dk1"/>
                </a:solidFill>
                <a:latin typeface="Times New Roman"/>
                <a:ea typeface="Times New Roman"/>
                <a:cs typeface="Times New Roman"/>
                <a:sym typeface="Times New Roman"/>
              </a:rPr>
              <a:t>  </a:t>
            </a:r>
            <a:r>
              <a:rPr lang="en-GB" sz="1800" b="1" dirty="0">
                <a:solidFill>
                  <a:schemeClr val="dk1"/>
                </a:solidFill>
              </a:rPr>
              <a:t>Finding: </a:t>
            </a:r>
            <a:r>
              <a:rPr lang="en-GB" sz="1800" dirty="0">
                <a:solidFill>
                  <a:schemeClr val="dk1"/>
                </a:solidFill>
              </a:rPr>
              <a:t>Only 3.73% of restaurants  are top-rated with  an average rating of 4.68.</a:t>
            </a:r>
            <a:endParaRPr lang="en-GB" dirty="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GB" sz="1800" dirty="0">
                <a:solidFill>
                  <a:schemeClr val="dk1"/>
                </a:solidFill>
                <a:latin typeface="Times New Roman"/>
                <a:ea typeface="Times New Roman"/>
                <a:cs typeface="Times New Roman"/>
                <a:sym typeface="Times New Roman"/>
              </a:rPr>
              <a:t>  </a:t>
            </a:r>
            <a:r>
              <a:rPr lang="en-GB" sz="1800" b="1" dirty="0">
                <a:solidFill>
                  <a:schemeClr val="dk1"/>
                </a:solidFill>
              </a:rPr>
              <a:t>Recommendation: </a:t>
            </a:r>
            <a:r>
              <a:rPr lang="en-GB" sz="1800" dirty="0">
                <a:solidFill>
                  <a:schemeClr val="dk1"/>
                </a:solidFill>
              </a:rPr>
              <a:t>Implement a quality improvement program to help more restaurants achieve higher ratings. This could include training for restaurant staff, regular quality audits, and incentivizing high performance.</a:t>
            </a:r>
            <a:endParaRPr sz="1800" dirty="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GB" sz="1800" b="1" dirty="0">
                <a:solidFill>
                  <a:schemeClr val="dk1"/>
                </a:solidFill>
              </a:rPr>
              <a:t>  </a:t>
            </a:r>
            <a:r>
              <a:rPr lang="en-GB" sz="1800" b="1" u="sng" dirty="0">
                <a:solidFill>
                  <a:schemeClr val="dk1"/>
                </a:solidFill>
              </a:rPr>
              <a:t> </a:t>
            </a:r>
            <a:r>
              <a:rPr lang="en-GB" sz="1800" b="1" u="sng" dirty="0">
                <a:solidFill>
                  <a:srgbClr val="E66C37"/>
                </a:solidFill>
              </a:rPr>
              <a:t>4.optimize Delivery Time</a:t>
            </a:r>
            <a:endParaRPr sz="1800" b="1" u="sng" dirty="0">
              <a:solidFill>
                <a:srgbClr val="E66C37"/>
              </a:solidFill>
            </a:endParaRPr>
          </a:p>
          <a:p>
            <a:pPr marL="0" lvl="0" indent="0" algn="l" rtl="0">
              <a:lnSpc>
                <a:spcPct val="115000"/>
              </a:lnSpc>
              <a:spcBef>
                <a:spcPts val="1200"/>
              </a:spcBef>
              <a:spcAft>
                <a:spcPts val="0"/>
              </a:spcAft>
              <a:buClr>
                <a:schemeClr val="dk1"/>
              </a:buClr>
              <a:buSzPts val="1100"/>
              <a:buFont typeface="Arial"/>
              <a:buNone/>
            </a:pPr>
            <a:r>
              <a:rPr lang="en-GB" sz="1800" b="1" dirty="0">
                <a:solidFill>
                  <a:schemeClr val="dk1"/>
                </a:solidFill>
              </a:rPr>
              <a:t>Finding: </a:t>
            </a:r>
            <a:r>
              <a:rPr lang="en-GB" sz="1800" dirty="0">
                <a:solidFill>
                  <a:schemeClr val="dk1"/>
                </a:solidFill>
              </a:rPr>
              <a:t>Delivery time negatively affects average ratings.</a:t>
            </a:r>
            <a:endParaRPr sz="18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800" b="1" dirty="0">
                <a:solidFill>
                  <a:schemeClr val="dk1"/>
                </a:solidFill>
              </a:rPr>
              <a:t>Recommendation: </a:t>
            </a:r>
            <a:r>
              <a:rPr lang="en-GB" sz="1800" dirty="0">
                <a:solidFill>
                  <a:schemeClr val="dk1"/>
                </a:solidFill>
              </a:rPr>
              <a:t>Focus on optimizing delivery logistics to reduce delivery times. This could involve improving delivery route planning, increasing the number of delivery partners, and using technology to track and enhance delivery efficiency.</a:t>
            </a:r>
            <a:endParaRPr sz="18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800" dirty="0">
                <a:solidFill>
                  <a:schemeClr val="dk1"/>
                </a:solidFill>
              </a:rPr>
              <a:t> </a:t>
            </a:r>
            <a:endParaRPr sz="1800" dirty="0">
              <a:solidFill>
                <a:schemeClr val="dk1"/>
              </a:solidFill>
            </a:endParaRPr>
          </a:p>
          <a:p>
            <a:pPr marL="0" lvl="0" indent="0" algn="l" rtl="0">
              <a:spcBef>
                <a:spcPts val="1200"/>
              </a:spcBef>
              <a:spcAft>
                <a:spcPts val="0"/>
              </a:spcAft>
              <a:buNone/>
            </a:pPr>
            <a:endParaRPr sz="1800" b="1" dirty="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p:nvPr/>
        </p:nvSpPr>
        <p:spPr>
          <a:xfrm>
            <a:off x="221901" y="109160"/>
            <a:ext cx="8820000" cy="2295600"/>
          </a:xfrm>
          <a:prstGeom prst="rect">
            <a:avLst/>
          </a:prstGeom>
          <a:noFill/>
          <a:ln>
            <a:noFill/>
          </a:ln>
        </p:spPr>
        <p:txBody>
          <a:bodyPr spcFirstLastPara="1" wrap="square" lIns="91425" tIns="91425" rIns="91425" bIns="91425" anchor="t" anchorCtr="0">
            <a:noAutofit/>
          </a:bodyPr>
          <a:lstStyle/>
          <a:p>
            <a:pPr marL="0" lvl="0" indent="-228600" algn="l" rtl="0">
              <a:lnSpc>
                <a:spcPct val="115000"/>
              </a:lnSpc>
              <a:spcBef>
                <a:spcPts val="1200"/>
              </a:spcBef>
              <a:spcAft>
                <a:spcPts val="0"/>
              </a:spcAft>
              <a:buClr>
                <a:schemeClr val="dk1"/>
              </a:buClr>
              <a:buSzPts val="1100"/>
              <a:buFont typeface="Arial"/>
              <a:buNone/>
            </a:pPr>
            <a:r>
              <a:rPr lang="en-GB" sz="700" dirty="0">
                <a:solidFill>
                  <a:schemeClr val="dk1"/>
                </a:solidFill>
              </a:rPr>
              <a:t>   </a:t>
            </a:r>
            <a:r>
              <a:rPr lang="en-GB" sz="1800" b="1" u="sng" dirty="0">
                <a:solidFill>
                  <a:srgbClr val="E66C37"/>
                </a:solidFill>
              </a:rPr>
              <a:t>5. price and Quality Correlation:</a:t>
            </a:r>
            <a:endParaRPr sz="1800" b="1" u="sng" dirty="0">
              <a:solidFill>
                <a:srgbClr val="E66C37"/>
              </a:solidFill>
            </a:endParaRPr>
          </a:p>
          <a:p>
            <a:pPr marL="0" lvl="0" indent="-228600" algn="l" rtl="0">
              <a:lnSpc>
                <a:spcPct val="115000"/>
              </a:lnSpc>
              <a:spcBef>
                <a:spcPts val="1200"/>
              </a:spcBef>
              <a:spcAft>
                <a:spcPts val="0"/>
              </a:spcAft>
              <a:buClr>
                <a:schemeClr val="dk1"/>
              </a:buClr>
              <a:buSzPts val="1100"/>
              <a:buFont typeface="Arial"/>
              <a:buNone/>
            </a:pPr>
            <a:r>
              <a:rPr lang="en-GB" sz="1800" dirty="0">
                <a:solidFill>
                  <a:schemeClr val="dk1"/>
                </a:solidFill>
                <a:latin typeface="Times New Roman"/>
                <a:ea typeface="Times New Roman"/>
                <a:cs typeface="Times New Roman"/>
                <a:sym typeface="Times New Roman"/>
              </a:rPr>
              <a:t> </a:t>
            </a:r>
            <a:r>
              <a:rPr lang="en-GB" sz="1800" b="1" dirty="0">
                <a:solidFill>
                  <a:schemeClr val="dk1"/>
                </a:solidFill>
              </a:rPr>
              <a:t>Finding: </a:t>
            </a:r>
            <a:r>
              <a:rPr lang="en-GB" sz="1800" dirty="0">
                <a:solidFill>
                  <a:schemeClr val="dk1"/>
                </a:solidFill>
              </a:rPr>
              <a:t>Higher  prices are associated with higher average</a:t>
            </a:r>
            <a:endParaRPr sz="1800" dirty="0">
              <a:solidFill>
                <a:schemeClr val="dk1"/>
              </a:solidFill>
            </a:endParaRPr>
          </a:p>
          <a:p>
            <a:pPr marL="0" lvl="0" indent="0" algn="l" rtl="0">
              <a:lnSpc>
                <a:spcPct val="115000"/>
              </a:lnSpc>
              <a:spcBef>
                <a:spcPts val="1200"/>
              </a:spcBef>
              <a:spcAft>
                <a:spcPts val="0"/>
              </a:spcAft>
              <a:buNone/>
            </a:pPr>
            <a:r>
              <a:rPr lang="en-GB" sz="1800" b="1" dirty="0">
                <a:solidFill>
                  <a:schemeClr val="dk1"/>
                </a:solidFill>
              </a:rPr>
              <a:t>Ratings Recommendation:  </a:t>
            </a:r>
            <a:r>
              <a:rPr lang="en-GB" sz="1800" dirty="0">
                <a:solidFill>
                  <a:schemeClr val="dk1"/>
                </a:solidFill>
              </a:rPr>
              <a:t>Encourage restaurants to maintain high quality	standards if  they charge higher  </a:t>
            </a:r>
            <a:r>
              <a:rPr lang="en-GB" sz="1800" dirty="0" err="1">
                <a:solidFill>
                  <a:schemeClr val="dk1"/>
                </a:solidFill>
              </a:rPr>
              <a:t>prices.Educate</a:t>
            </a:r>
            <a:r>
              <a:rPr lang="en-GB" sz="1800" dirty="0">
                <a:solidFill>
                  <a:schemeClr val="dk1"/>
                </a:solidFill>
              </a:rPr>
              <a:t> restaurants on pricing strategies that reflect their quality and improve customer perception</a:t>
            </a:r>
            <a:endParaRPr sz="1800" dirty="0">
              <a:solidFill>
                <a:schemeClr val="dk1"/>
              </a:solidFill>
            </a:endParaRPr>
          </a:p>
          <a:p>
            <a:pPr marL="0" lvl="0" indent="0" algn="l" rtl="0">
              <a:lnSpc>
                <a:spcPct val="115000"/>
              </a:lnSpc>
              <a:spcBef>
                <a:spcPts val="1200"/>
              </a:spcBef>
              <a:spcAft>
                <a:spcPts val="0"/>
              </a:spcAft>
              <a:buNone/>
            </a:pPr>
            <a:r>
              <a:rPr lang="en-GB" sz="1800" b="1" u="sng" dirty="0">
                <a:solidFill>
                  <a:srgbClr val="E66C37"/>
                </a:solidFill>
              </a:rPr>
              <a:t>6.</a:t>
            </a:r>
            <a:r>
              <a:rPr lang="en-GB" sz="1600" b="1" u="sng" dirty="0">
                <a:solidFill>
                  <a:srgbClr val="E66C37"/>
                </a:solidFill>
              </a:rPr>
              <a:t>Expand in High-Restaurant Cities:</a:t>
            </a:r>
            <a:endParaRPr sz="1600" b="1" u="sng" dirty="0">
              <a:solidFill>
                <a:srgbClr val="E66C37"/>
              </a:solidFill>
            </a:endParaRPr>
          </a:p>
          <a:p>
            <a:pPr marL="0" lvl="0" indent="-228600" algn="l" rtl="0">
              <a:spcBef>
                <a:spcPts val="1200"/>
              </a:spcBef>
              <a:spcAft>
                <a:spcPts val="0"/>
              </a:spcAft>
              <a:buNone/>
            </a:pPr>
            <a:r>
              <a:rPr lang="en-GB" sz="1600" dirty="0">
                <a:solidFill>
                  <a:schemeClr val="dk1"/>
                </a:solidFill>
                <a:latin typeface="Times New Roman"/>
                <a:ea typeface="Times New Roman"/>
                <a:cs typeface="Times New Roman"/>
                <a:sym typeface="Times New Roman"/>
              </a:rPr>
              <a:t>    </a:t>
            </a:r>
            <a:r>
              <a:rPr lang="en-GB" sz="1600" b="1" dirty="0">
                <a:solidFill>
                  <a:schemeClr val="dk1"/>
                </a:solidFill>
              </a:rPr>
              <a:t>Finding: </a:t>
            </a:r>
            <a:r>
              <a:rPr lang="en-GB" sz="1600" dirty="0">
                <a:solidFill>
                  <a:schemeClr val="dk1"/>
                </a:solidFill>
              </a:rPr>
              <a:t>Kolkata has the highest number of restaurants (</a:t>
            </a:r>
            <a:r>
              <a:rPr lang="en-GB" dirty="0">
                <a:solidFill>
                  <a:schemeClr val="dk1"/>
                </a:solidFill>
              </a:rPr>
              <a:t>1263</a:t>
            </a:r>
            <a:r>
              <a:rPr lang="en-GB" sz="1600" dirty="0">
                <a:solidFill>
                  <a:schemeClr val="dk1"/>
                </a:solidFill>
              </a:rPr>
              <a:t>)</a:t>
            </a:r>
            <a:endParaRPr sz="1600" dirty="0">
              <a:solidFill>
                <a:schemeClr val="dk1"/>
              </a:solidFill>
            </a:endParaRPr>
          </a:p>
          <a:p>
            <a:pPr marL="0" lvl="0" indent="0" algn="l" rtl="0">
              <a:spcBef>
                <a:spcPts val="1200"/>
              </a:spcBef>
              <a:spcAft>
                <a:spcPts val="0"/>
              </a:spcAft>
              <a:buNone/>
            </a:pPr>
            <a:r>
              <a:rPr lang="en-GB" sz="1600" dirty="0">
                <a:solidFill>
                  <a:schemeClr val="dk1"/>
                </a:solidFill>
              </a:rPr>
              <a:t>with an average rating of 3.70.</a:t>
            </a:r>
            <a:endParaRPr sz="1600" dirty="0">
              <a:solidFill>
                <a:schemeClr val="dk1"/>
              </a:solidFill>
            </a:endParaRPr>
          </a:p>
          <a:p>
            <a:pPr marL="0" lvl="0" indent="-228600" algn="l" rtl="0">
              <a:spcBef>
                <a:spcPts val="1200"/>
              </a:spcBef>
              <a:spcAft>
                <a:spcPts val="0"/>
              </a:spcAft>
              <a:buNone/>
            </a:pPr>
            <a:r>
              <a:rPr lang="en-GB" sz="1600" dirty="0">
                <a:solidFill>
                  <a:schemeClr val="dk1"/>
                </a:solidFill>
                <a:latin typeface="Times New Roman"/>
                <a:ea typeface="Times New Roman"/>
                <a:cs typeface="Times New Roman"/>
                <a:sym typeface="Times New Roman"/>
              </a:rPr>
              <a:t>     </a:t>
            </a:r>
            <a:r>
              <a:rPr lang="en-GB" sz="1600" b="1" dirty="0">
                <a:solidFill>
                  <a:schemeClr val="dk1"/>
                </a:solidFill>
              </a:rPr>
              <a:t>Recommendation: </a:t>
            </a:r>
            <a:r>
              <a:rPr lang="en-GB" sz="1600" dirty="0">
                <a:solidFill>
                  <a:schemeClr val="dk1"/>
                </a:solidFill>
              </a:rPr>
              <a:t>Increase Swiggy's presence in Kolkata by onboarding more restaurants and running localized marketing campaigns. Address the average rating by encouraging customer reviews and feedback for continuous improvement</a:t>
            </a:r>
            <a:endParaRPr sz="16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8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200" b="1" dirty="0">
                <a:solidFill>
                  <a:schemeClr val="dk1"/>
                </a:solidFill>
              </a:rPr>
              <a:t> </a:t>
            </a:r>
            <a:endParaRPr sz="12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200" dirty="0">
                <a:solidFill>
                  <a:schemeClr val="dk1"/>
                </a:solidFill>
              </a:rPr>
              <a:t> </a:t>
            </a:r>
            <a:endParaRPr sz="1200" dirty="0">
              <a:solidFill>
                <a:schemeClr val="dk1"/>
              </a:solidFill>
            </a:endParaRPr>
          </a:p>
          <a:p>
            <a:pPr marL="0" lvl="0" indent="0" algn="l" rtl="0">
              <a:spcBef>
                <a:spcPts val="1200"/>
              </a:spcBef>
              <a:spcAft>
                <a:spcPts val="0"/>
              </a:spcAft>
              <a:buNone/>
            </a:pPr>
            <a:endParaRPr sz="1800" dirty="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5"/>
          <p:cNvPicPr preferRelativeResize="0"/>
          <p:nvPr/>
        </p:nvPicPr>
        <p:blipFill>
          <a:blip r:embed="rId3">
            <a:alphaModFix/>
          </a:blip>
          <a:stretch>
            <a:fillRect/>
          </a:stretch>
        </p:blipFill>
        <p:spPr>
          <a:xfrm>
            <a:off x="152400" y="152400"/>
            <a:ext cx="4837250" cy="1014050"/>
          </a:xfrm>
          <a:prstGeom prst="rect">
            <a:avLst/>
          </a:prstGeom>
          <a:noFill/>
          <a:ln>
            <a:noFill/>
          </a:ln>
        </p:spPr>
      </p:pic>
      <p:sp>
        <p:nvSpPr>
          <p:cNvPr id="144" name="Google Shape;144;p15"/>
          <p:cNvSpPr txBox="1"/>
          <p:nvPr/>
        </p:nvSpPr>
        <p:spPr>
          <a:xfrm>
            <a:off x="419200" y="1703700"/>
            <a:ext cx="4916100" cy="1736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00"/>
              </a:spcBef>
              <a:spcAft>
                <a:spcPts val="0"/>
              </a:spcAft>
              <a:buSzPts val="1600"/>
              <a:buChar char="●"/>
            </a:pPr>
            <a:r>
              <a:rPr lang="en-GB" sz="1800">
                <a:latin typeface="Verdana"/>
                <a:ea typeface="Verdana"/>
                <a:cs typeface="Verdana"/>
                <a:sym typeface="Verdana"/>
              </a:rPr>
              <a:t>Customer Insights</a:t>
            </a:r>
            <a:endParaRPr sz="1800">
              <a:latin typeface="Verdana"/>
              <a:ea typeface="Verdana"/>
              <a:cs typeface="Verdana"/>
              <a:sym typeface="Verdana"/>
            </a:endParaRPr>
          </a:p>
          <a:p>
            <a:pPr marL="457200" lvl="0" indent="-342900" algn="l" rtl="0">
              <a:lnSpc>
                <a:spcPct val="115000"/>
              </a:lnSpc>
              <a:spcBef>
                <a:spcPts val="0"/>
              </a:spcBef>
              <a:spcAft>
                <a:spcPts val="0"/>
              </a:spcAft>
              <a:buSzPts val="1800"/>
              <a:buFont typeface="Verdana"/>
              <a:buChar char="●"/>
            </a:pPr>
            <a:r>
              <a:rPr lang="en-GB" sz="1800">
                <a:latin typeface="Verdana"/>
                <a:ea typeface="Verdana"/>
                <a:cs typeface="Verdana"/>
                <a:sym typeface="Verdana"/>
              </a:rPr>
              <a:t>Operational Efficiency</a:t>
            </a:r>
            <a:endParaRPr sz="1800">
              <a:latin typeface="Verdana"/>
              <a:ea typeface="Verdana"/>
              <a:cs typeface="Verdana"/>
              <a:sym typeface="Verdana"/>
            </a:endParaRPr>
          </a:p>
          <a:p>
            <a:pPr marL="457200" lvl="0" indent="-342900" algn="l" rtl="0">
              <a:lnSpc>
                <a:spcPct val="115000"/>
              </a:lnSpc>
              <a:spcBef>
                <a:spcPts val="0"/>
              </a:spcBef>
              <a:spcAft>
                <a:spcPts val="0"/>
              </a:spcAft>
              <a:buSzPts val="1800"/>
              <a:buFont typeface="Verdana"/>
              <a:buChar char="●"/>
            </a:pPr>
            <a:r>
              <a:rPr lang="en-GB" sz="1800">
                <a:latin typeface="Verdana"/>
                <a:ea typeface="Verdana"/>
                <a:cs typeface="Verdana"/>
                <a:sym typeface="Verdana"/>
              </a:rPr>
              <a:t> Market Positioning</a:t>
            </a:r>
            <a:endParaRPr sz="1800">
              <a:latin typeface="Verdana"/>
              <a:ea typeface="Verdana"/>
              <a:cs typeface="Verdana"/>
              <a:sym typeface="Verdana"/>
            </a:endParaRPr>
          </a:p>
          <a:p>
            <a:pPr marL="457200" lvl="0" indent="-342900" algn="l" rtl="0">
              <a:lnSpc>
                <a:spcPct val="115000"/>
              </a:lnSpc>
              <a:spcBef>
                <a:spcPts val="0"/>
              </a:spcBef>
              <a:spcAft>
                <a:spcPts val="0"/>
              </a:spcAft>
              <a:buSzPts val="1800"/>
              <a:buFont typeface="Verdana"/>
              <a:buChar char="●"/>
            </a:pPr>
            <a:r>
              <a:rPr lang="en-GB" sz="1800">
                <a:latin typeface="Verdana"/>
                <a:ea typeface="Verdana"/>
                <a:cs typeface="Verdana"/>
                <a:sym typeface="Verdana"/>
              </a:rPr>
              <a:t>Competitive Analysis</a:t>
            </a:r>
            <a:endParaRPr sz="1800">
              <a:latin typeface="Verdana"/>
              <a:ea typeface="Verdana"/>
              <a:cs typeface="Verdana"/>
              <a:sym typeface="Verdana"/>
            </a:endParaRPr>
          </a:p>
          <a:p>
            <a:pPr marL="457200" lvl="0" indent="-342900" algn="l" rtl="0">
              <a:lnSpc>
                <a:spcPct val="115000"/>
              </a:lnSpc>
              <a:spcBef>
                <a:spcPts val="0"/>
              </a:spcBef>
              <a:spcAft>
                <a:spcPts val="0"/>
              </a:spcAft>
              <a:buSzPts val="1800"/>
              <a:buFont typeface="Verdana"/>
              <a:buChar char="●"/>
            </a:pPr>
            <a:r>
              <a:rPr lang="en-GB" sz="1800">
                <a:latin typeface="Verdana"/>
                <a:ea typeface="Verdana"/>
                <a:cs typeface="Verdana"/>
                <a:sym typeface="Verdana"/>
              </a:rPr>
              <a:t>Decision Support</a:t>
            </a:r>
            <a:endParaRPr sz="1800">
              <a:latin typeface="Verdana"/>
              <a:ea typeface="Verdana"/>
              <a:cs typeface="Verdana"/>
              <a:sym typeface="Verdana"/>
            </a:endParaRPr>
          </a:p>
        </p:txBody>
      </p:sp>
      <p:pic>
        <p:nvPicPr>
          <p:cNvPr id="145" name="Google Shape;145;p15"/>
          <p:cNvPicPr preferRelativeResize="0"/>
          <p:nvPr/>
        </p:nvPicPr>
        <p:blipFill>
          <a:blip r:embed="rId4">
            <a:alphaModFix/>
          </a:blip>
          <a:stretch>
            <a:fillRect/>
          </a:stretch>
        </p:blipFill>
        <p:spPr>
          <a:xfrm>
            <a:off x="5118175" y="501600"/>
            <a:ext cx="3751727" cy="3595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p:nvPr/>
        </p:nvSpPr>
        <p:spPr>
          <a:xfrm>
            <a:off x="92990" y="0"/>
            <a:ext cx="9144000" cy="442425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800" b="1" u="sng" dirty="0">
                <a:solidFill>
                  <a:srgbClr val="E66C37"/>
                </a:solidFill>
              </a:rPr>
              <a:t>7.Price Range Insights:</a:t>
            </a:r>
            <a:endParaRPr sz="1800" b="1" u="sng" dirty="0">
              <a:solidFill>
                <a:srgbClr val="E66C37"/>
              </a:solidFill>
            </a:endParaRPr>
          </a:p>
          <a:p>
            <a:pPr marL="0" lvl="0" indent="-228600" algn="l" rtl="0">
              <a:lnSpc>
                <a:spcPct val="115000"/>
              </a:lnSpc>
              <a:spcBef>
                <a:spcPts val="1200"/>
              </a:spcBef>
              <a:spcAft>
                <a:spcPts val="0"/>
              </a:spcAft>
              <a:buNone/>
            </a:pPr>
            <a:r>
              <a:rPr lang="en-GB" sz="1800" dirty="0">
                <a:solidFill>
                  <a:schemeClr val="dk1"/>
                </a:solidFill>
                <a:latin typeface="Times New Roman"/>
                <a:ea typeface="Times New Roman"/>
                <a:cs typeface="Times New Roman"/>
                <a:sym typeface="Times New Roman"/>
              </a:rPr>
              <a:t>•</a:t>
            </a:r>
            <a:r>
              <a:rPr lang="en-GB" sz="700" dirty="0">
                <a:solidFill>
                  <a:schemeClr val="dk1"/>
                </a:solidFill>
                <a:latin typeface="Times New Roman"/>
                <a:ea typeface="Times New Roman"/>
                <a:cs typeface="Times New Roman"/>
                <a:sym typeface="Times New Roman"/>
              </a:rPr>
              <a:t>   	</a:t>
            </a:r>
            <a:r>
              <a:rPr lang="en-GB" sz="1800" b="1" dirty="0">
                <a:solidFill>
                  <a:schemeClr val="dk1"/>
                </a:solidFill>
              </a:rPr>
              <a:t>Finding: </a:t>
            </a:r>
            <a:r>
              <a:rPr lang="en-GB" sz="1800" dirty="0">
                <a:solidFill>
                  <a:schemeClr val="dk1"/>
                </a:solidFill>
              </a:rPr>
              <a:t>The price range between 200 to 300 holds the most restaurants.</a:t>
            </a:r>
            <a:endParaRPr sz="1800" dirty="0">
              <a:solidFill>
                <a:schemeClr val="dk1"/>
              </a:solidFill>
            </a:endParaRPr>
          </a:p>
          <a:p>
            <a:pPr marL="0" lvl="0" indent="-228600" algn="l" rtl="0">
              <a:lnSpc>
                <a:spcPct val="115000"/>
              </a:lnSpc>
              <a:spcBef>
                <a:spcPts val="1200"/>
              </a:spcBef>
              <a:spcAft>
                <a:spcPts val="0"/>
              </a:spcAft>
              <a:buNone/>
            </a:pPr>
            <a:r>
              <a:rPr lang="en-GB" sz="1800" dirty="0">
                <a:solidFill>
                  <a:schemeClr val="dk1"/>
                </a:solidFill>
                <a:latin typeface="Times New Roman"/>
                <a:ea typeface="Times New Roman"/>
                <a:cs typeface="Times New Roman"/>
                <a:sym typeface="Times New Roman"/>
              </a:rPr>
              <a:t>•</a:t>
            </a:r>
            <a:r>
              <a:rPr lang="en-GB" sz="700" dirty="0">
                <a:solidFill>
                  <a:schemeClr val="dk1"/>
                </a:solidFill>
                <a:latin typeface="Times New Roman"/>
                <a:ea typeface="Times New Roman"/>
                <a:cs typeface="Times New Roman"/>
                <a:sym typeface="Times New Roman"/>
              </a:rPr>
              <a:t>   	</a:t>
            </a:r>
            <a:r>
              <a:rPr lang="en-GB" sz="1800" b="1" dirty="0">
                <a:solidFill>
                  <a:schemeClr val="dk1"/>
                </a:solidFill>
              </a:rPr>
              <a:t>Recommendation: </a:t>
            </a:r>
            <a:r>
              <a:rPr lang="en-GB" sz="1800" dirty="0">
                <a:solidFill>
                  <a:schemeClr val="dk1"/>
                </a:solidFill>
              </a:rPr>
              <a:t>Promote restaurants within this price range to  attract  budget-conscious customers. Highlight deals and combos in this price range to increase customer engagement.</a:t>
            </a:r>
            <a:endParaRPr sz="1800" dirty="0">
              <a:solidFill>
                <a:schemeClr val="dk1"/>
              </a:solidFill>
            </a:endParaRPr>
          </a:p>
          <a:p>
            <a:pPr marL="0" lvl="0" indent="0" algn="l" rtl="0">
              <a:lnSpc>
                <a:spcPct val="115000"/>
              </a:lnSpc>
              <a:spcBef>
                <a:spcPts val="1200"/>
              </a:spcBef>
              <a:spcAft>
                <a:spcPts val="0"/>
              </a:spcAft>
              <a:buNone/>
            </a:pPr>
            <a:r>
              <a:rPr lang="en-GB" sz="1600" b="1" u="sng" dirty="0">
                <a:solidFill>
                  <a:srgbClr val="E66C37"/>
                </a:solidFill>
              </a:rPr>
              <a:t>8.Delivery Time Benchmarking:</a:t>
            </a:r>
            <a:endParaRPr sz="1600" b="1" u="sng" dirty="0">
              <a:solidFill>
                <a:srgbClr val="E66C37"/>
              </a:solidFill>
            </a:endParaRPr>
          </a:p>
          <a:p>
            <a:pPr marL="0" lvl="0" indent="-228600" algn="l" rtl="0">
              <a:lnSpc>
                <a:spcPct val="115000"/>
              </a:lnSpc>
              <a:spcBef>
                <a:spcPts val="1200"/>
              </a:spcBef>
              <a:spcAft>
                <a:spcPts val="0"/>
              </a:spcAft>
              <a:buNone/>
            </a:pPr>
            <a:r>
              <a:rPr lang="en-GB" sz="1600" dirty="0">
                <a:solidFill>
                  <a:schemeClr val="dk1"/>
                </a:solidFill>
                <a:latin typeface="Times New Roman"/>
                <a:ea typeface="Times New Roman"/>
                <a:cs typeface="Times New Roman"/>
                <a:sym typeface="Times New Roman"/>
              </a:rPr>
              <a:t>•</a:t>
            </a:r>
            <a:r>
              <a:rPr lang="en-GB" sz="700" dirty="0">
                <a:solidFill>
                  <a:schemeClr val="dk1"/>
                </a:solidFill>
                <a:latin typeface="Times New Roman"/>
                <a:ea typeface="Times New Roman"/>
                <a:cs typeface="Times New Roman"/>
                <a:sym typeface="Times New Roman"/>
              </a:rPr>
              <a:t>       </a:t>
            </a:r>
            <a:r>
              <a:rPr lang="en-GB" sz="1600" b="1" dirty="0">
                <a:solidFill>
                  <a:schemeClr val="dk1"/>
                </a:solidFill>
              </a:rPr>
              <a:t>Finding:	</a:t>
            </a:r>
            <a:r>
              <a:rPr lang="en-GB" sz="1600" dirty="0">
                <a:solidFill>
                  <a:schemeClr val="dk1"/>
                </a:solidFill>
              </a:rPr>
              <a:t>Ahmedabad   	has   the	shortest	delivery time (45 minutes) with an average rating of 3.60.</a:t>
            </a:r>
            <a:endParaRPr sz="1600" dirty="0">
              <a:solidFill>
                <a:schemeClr val="dk1"/>
              </a:solidFill>
            </a:endParaRPr>
          </a:p>
          <a:p>
            <a:pPr marL="0" lvl="0" indent="-228600" algn="l" rtl="0">
              <a:lnSpc>
                <a:spcPct val="115000"/>
              </a:lnSpc>
              <a:spcBef>
                <a:spcPts val="1200"/>
              </a:spcBef>
              <a:spcAft>
                <a:spcPts val="0"/>
              </a:spcAft>
              <a:buNone/>
            </a:pPr>
            <a:r>
              <a:rPr lang="en-GB" sz="1600" dirty="0">
                <a:solidFill>
                  <a:schemeClr val="dk1"/>
                </a:solidFill>
                <a:latin typeface="Times New Roman"/>
                <a:ea typeface="Times New Roman"/>
                <a:cs typeface="Times New Roman"/>
                <a:sym typeface="Times New Roman"/>
              </a:rPr>
              <a:t>•</a:t>
            </a:r>
            <a:r>
              <a:rPr lang="en-GB" sz="700" dirty="0">
                <a:solidFill>
                  <a:schemeClr val="dk1"/>
                </a:solidFill>
                <a:latin typeface="Times New Roman"/>
                <a:ea typeface="Times New Roman"/>
                <a:cs typeface="Times New Roman"/>
                <a:sym typeface="Times New Roman"/>
              </a:rPr>
              <a:t>       </a:t>
            </a:r>
            <a:r>
              <a:rPr lang="en-GB" sz="1600" b="1" dirty="0">
                <a:solidFill>
                  <a:schemeClr val="dk1"/>
                </a:solidFill>
              </a:rPr>
              <a:t>Recommendation:  </a:t>
            </a:r>
            <a:r>
              <a:rPr lang="en-GB" sz="1600" dirty="0">
                <a:solidFill>
                  <a:schemeClr val="dk1"/>
                </a:solidFill>
              </a:rPr>
              <a:t>Use   Ahmedabad as a benchmark  for delivery time improvements  in other cities. </a:t>
            </a:r>
            <a:r>
              <a:rPr lang="en-GB" sz="1600" dirty="0" err="1">
                <a:solidFill>
                  <a:schemeClr val="dk1"/>
                </a:solidFill>
              </a:rPr>
              <a:t>Analyze</a:t>
            </a:r>
            <a:r>
              <a:rPr lang="en-GB" sz="1600" dirty="0">
                <a:solidFill>
                  <a:schemeClr val="dk1"/>
                </a:solidFill>
              </a:rPr>
              <a:t> what contributes to efficient delivery in Ahmedabad and replicate these strategies elsewhere.</a:t>
            </a:r>
            <a:endParaRPr sz="1600" dirty="0">
              <a:solidFill>
                <a:schemeClr val="dk1"/>
              </a:solidFill>
            </a:endParaRPr>
          </a:p>
          <a:p>
            <a:pPr marL="0" lvl="0" indent="0" algn="l" rtl="0">
              <a:lnSpc>
                <a:spcPct val="115000"/>
              </a:lnSpc>
              <a:spcBef>
                <a:spcPts val="1200"/>
              </a:spcBef>
              <a:spcAft>
                <a:spcPts val="1200"/>
              </a:spcAft>
              <a:buNone/>
            </a:pPr>
            <a:endParaRPr sz="1600" dirty="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p:nvPr/>
        </p:nvSpPr>
        <p:spPr>
          <a:xfrm>
            <a:off x="156600" y="0"/>
            <a:ext cx="8830800" cy="4919778"/>
          </a:xfrm>
          <a:prstGeom prst="rect">
            <a:avLst/>
          </a:prstGeom>
          <a:noFill/>
          <a:ln>
            <a:noFill/>
          </a:ln>
        </p:spPr>
        <p:txBody>
          <a:bodyPr spcFirstLastPara="1" wrap="square" lIns="91425" tIns="91425" rIns="91425" bIns="91425" anchor="t" anchorCtr="0">
            <a:spAutoFit/>
          </a:bodyPr>
          <a:lstStyle/>
          <a:p>
            <a:pPr marL="0" lvl="0" indent="-228600" algn="l" rtl="0">
              <a:lnSpc>
                <a:spcPct val="115000"/>
              </a:lnSpc>
              <a:spcBef>
                <a:spcPts val="1200"/>
              </a:spcBef>
              <a:spcAft>
                <a:spcPts val="0"/>
              </a:spcAft>
              <a:buNone/>
            </a:pPr>
            <a:r>
              <a:rPr lang="en-GB" sz="1800" b="1" u="sng" dirty="0">
                <a:solidFill>
                  <a:srgbClr val="E66C37"/>
                </a:solidFill>
              </a:rPr>
              <a:t>9.Cuisines Variety:</a:t>
            </a:r>
            <a:endParaRPr sz="1800" b="1" u="sng" dirty="0">
              <a:solidFill>
                <a:srgbClr val="E66C37"/>
              </a:solidFill>
            </a:endParaRPr>
          </a:p>
          <a:p>
            <a:pPr marL="0" lvl="0" indent="-228600" algn="l" rtl="0">
              <a:lnSpc>
                <a:spcPct val="115000"/>
              </a:lnSpc>
              <a:spcBef>
                <a:spcPts val="1200"/>
              </a:spcBef>
              <a:spcAft>
                <a:spcPts val="0"/>
              </a:spcAft>
              <a:buNone/>
            </a:pPr>
            <a:r>
              <a:rPr lang="en-GB" sz="1800" dirty="0">
                <a:solidFill>
                  <a:schemeClr val="dk1"/>
                </a:solidFill>
                <a:latin typeface="Times New Roman"/>
                <a:ea typeface="Times New Roman"/>
                <a:cs typeface="Times New Roman"/>
                <a:sym typeface="Times New Roman"/>
              </a:rPr>
              <a:t>•</a:t>
            </a:r>
            <a:r>
              <a:rPr lang="en-GB" sz="700" dirty="0">
                <a:solidFill>
                  <a:schemeClr val="dk1"/>
                </a:solidFill>
                <a:latin typeface="Times New Roman"/>
                <a:ea typeface="Times New Roman"/>
                <a:cs typeface="Times New Roman"/>
                <a:sym typeface="Times New Roman"/>
              </a:rPr>
              <a:t>   	</a:t>
            </a:r>
            <a:r>
              <a:rPr lang="en-GB" sz="1800" b="1" dirty="0">
                <a:solidFill>
                  <a:schemeClr val="dk1"/>
                </a:solidFill>
              </a:rPr>
              <a:t>Finding: </a:t>
            </a:r>
            <a:r>
              <a:rPr lang="en-GB" sz="1800" dirty="0">
                <a:solidFill>
                  <a:schemeClr val="dk1"/>
                </a:solidFill>
              </a:rPr>
              <a:t>Indian cuisine is the most popular, with 28.47% and</a:t>
            </a:r>
            <a:endParaRPr sz="1800" dirty="0">
              <a:solidFill>
                <a:schemeClr val="dk1"/>
              </a:solidFill>
            </a:endParaRPr>
          </a:p>
          <a:p>
            <a:pPr marL="0" lvl="0" indent="-228600" algn="l" rtl="0">
              <a:lnSpc>
                <a:spcPct val="115000"/>
              </a:lnSpc>
              <a:spcBef>
                <a:spcPts val="1200"/>
              </a:spcBef>
              <a:spcAft>
                <a:spcPts val="0"/>
              </a:spcAft>
              <a:buNone/>
            </a:pPr>
            <a:r>
              <a:rPr lang="en-GB" sz="1800" dirty="0">
                <a:solidFill>
                  <a:schemeClr val="dk1"/>
                </a:solidFill>
                <a:latin typeface="Times New Roman"/>
                <a:ea typeface="Times New Roman"/>
                <a:cs typeface="Times New Roman"/>
                <a:sym typeface="Times New Roman"/>
              </a:rPr>
              <a:t>•</a:t>
            </a:r>
            <a:r>
              <a:rPr lang="en-GB" sz="700" dirty="0">
                <a:solidFill>
                  <a:schemeClr val="dk1"/>
                </a:solidFill>
                <a:latin typeface="Times New Roman"/>
                <a:ea typeface="Times New Roman"/>
                <a:cs typeface="Times New Roman"/>
                <a:sym typeface="Times New Roman"/>
              </a:rPr>
              <a:t>   	</a:t>
            </a:r>
            <a:r>
              <a:rPr lang="en-GB" sz="1800" dirty="0">
                <a:solidFill>
                  <a:schemeClr val="dk1"/>
                </a:solidFill>
              </a:rPr>
              <a:t>an average rating of 3.54.</a:t>
            </a:r>
            <a:endParaRPr sz="1800" dirty="0">
              <a:solidFill>
                <a:schemeClr val="dk1"/>
              </a:solidFill>
            </a:endParaRPr>
          </a:p>
          <a:p>
            <a:pPr marL="0" lvl="0" indent="-228600" algn="l" rtl="0">
              <a:lnSpc>
                <a:spcPct val="115000"/>
              </a:lnSpc>
              <a:spcBef>
                <a:spcPts val="1200"/>
              </a:spcBef>
              <a:spcAft>
                <a:spcPts val="0"/>
              </a:spcAft>
              <a:buNone/>
            </a:pPr>
            <a:r>
              <a:rPr lang="en-GB" sz="1800" dirty="0">
                <a:solidFill>
                  <a:schemeClr val="dk1"/>
                </a:solidFill>
                <a:latin typeface="Times New Roman"/>
                <a:ea typeface="Times New Roman"/>
                <a:cs typeface="Times New Roman"/>
                <a:sym typeface="Times New Roman"/>
              </a:rPr>
              <a:t>•</a:t>
            </a:r>
            <a:r>
              <a:rPr lang="en-GB" sz="700" dirty="0">
                <a:solidFill>
                  <a:schemeClr val="dk1"/>
                </a:solidFill>
                <a:latin typeface="Times New Roman"/>
                <a:ea typeface="Times New Roman"/>
                <a:cs typeface="Times New Roman"/>
                <a:sym typeface="Times New Roman"/>
              </a:rPr>
              <a:t>   	</a:t>
            </a:r>
            <a:r>
              <a:rPr lang="en-GB" sz="1800" b="1" dirty="0">
                <a:solidFill>
                  <a:schemeClr val="dk1"/>
                </a:solidFill>
              </a:rPr>
              <a:t>Recommendation: </a:t>
            </a:r>
            <a:r>
              <a:rPr lang="en-GB" sz="1800" dirty="0">
                <a:solidFill>
                  <a:schemeClr val="dk1"/>
                </a:solidFill>
              </a:rPr>
              <a:t>Diversify the cuisine offerings by promoting less popular but highly rated cuisines to provide more variety </a:t>
            </a:r>
            <a:r>
              <a:rPr lang="en-GB" sz="700" dirty="0">
                <a:solidFill>
                  <a:schemeClr val="dk1"/>
                </a:solidFill>
                <a:latin typeface="Times New Roman"/>
                <a:ea typeface="Times New Roman"/>
                <a:cs typeface="Times New Roman"/>
                <a:sym typeface="Times New Roman"/>
              </a:rPr>
              <a:t> </a:t>
            </a:r>
            <a:r>
              <a:rPr lang="en-GB" sz="1800" dirty="0">
                <a:solidFill>
                  <a:schemeClr val="dk1"/>
                </a:solidFill>
              </a:rPr>
              <a:t>to customers. Highlight unique cuisine options to differentiate Swiggy from competitors</a:t>
            </a:r>
            <a:r>
              <a:rPr lang="en-GB" sz="1600" dirty="0">
                <a:solidFill>
                  <a:schemeClr val="dk1"/>
                </a:solidFill>
              </a:rPr>
              <a:t>.</a:t>
            </a:r>
            <a:endParaRPr sz="1600" dirty="0">
              <a:solidFill>
                <a:schemeClr val="dk1"/>
              </a:solidFill>
            </a:endParaRPr>
          </a:p>
          <a:p>
            <a:pPr marL="0" lvl="0" indent="0" algn="l" rtl="0">
              <a:lnSpc>
                <a:spcPct val="115000"/>
              </a:lnSpc>
              <a:spcBef>
                <a:spcPts val="1200"/>
              </a:spcBef>
              <a:spcAft>
                <a:spcPts val="0"/>
              </a:spcAft>
              <a:buNone/>
            </a:pPr>
            <a:r>
              <a:rPr lang="en-GB" sz="1600" b="1" u="sng" dirty="0">
                <a:solidFill>
                  <a:srgbClr val="E66C37"/>
                </a:solidFill>
              </a:rPr>
              <a:t>10</a:t>
            </a:r>
            <a:r>
              <a:rPr lang="en-GB" sz="1800" b="1" u="sng" dirty="0">
                <a:solidFill>
                  <a:srgbClr val="E66C37"/>
                </a:solidFill>
              </a:rPr>
              <a:t>.Local Area Dominance:</a:t>
            </a:r>
            <a:endParaRPr sz="1800" b="1" u="sng" dirty="0">
              <a:solidFill>
                <a:srgbClr val="E66C37"/>
              </a:solidFill>
            </a:endParaRPr>
          </a:p>
          <a:p>
            <a:pPr marL="0" lvl="0" indent="0" algn="l" rtl="0">
              <a:lnSpc>
                <a:spcPct val="115000"/>
              </a:lnSpc>
              <a:spcBef>
                <a:spcPts val="1200"/>
              </a:spcBef>
              <a:spcAft>
                <a:spcPts val="0"/>
              </a:spcAft>
              <a:buNone/>
            </a:pPr>
            <a:r>
              <a:rPr lang="en-GB" sz="1800" dirty="0">
                <a:solidFill>
                  <a:schemeClr val="dk1"/>
                </a:solidFill>
                <a:latin typeface="Times New Roman"/>
                <a:ea typeface="Times New Roman"/>
                <a:cs typeface="Times New Roman"/>
                <a:sym typeface="Times New Roman"/>
              </a:rPr>
              <a:t>  </a:t>
            </a:r>
            <a:r>
              <a:rPr lang="en-GB" sz="1800" b="1" dirty="0">
                <a:solidFill>
                  <a:schemeClr val="dk1"/>
                </a:solidFill>
              </a:rPr>
              <a:t>Finding: </a:t>
            </a:r>
            <a:r>
              <a:rPr lang="en-GB" sz="1800" dirty="0">
                <a:solidFill>
                  <a:schemeClr val="dk1"/>
                </a:solidFill>
              </a:rPr>
              <a:t>Rohini in Delhi has the highest number of restaurants.</a:t>
            </a:r>
            <a:endParaRPr sz="1800" dirty="0">
              <a:solidFill>
                <a:schemeClr val="dk1"/>
              </a:solidFill>
            </a:endParaRPr>
          </a:p>
          <a:p>
            <a:pPr marL="0" lvl="0" indent="0" algn="l" rtl="0">
              <a:lnSpc>
                <a:spcPct val="115000"/>
              </a:lnSpc>
              <a:spcBef>
                <a:spcPts val="1200"/>
              </a:spcBef>
              <a:spcAft>
                <a:spcPts val="1200"/>
              </a:spcAft>
              <a:buNone/>
            </a:pPr>
            <a:r>
              <a:rPr lang="en-GB" sz="1800" dirty="0">
                <a:solidFill>
                  <a:schemeClr val="dk1"/>
                </a:solidFill>
                <a:latin typeface="Times New Roman"/>
                <a:ea typeface="Times New Roman"/>
                <a:cs typeface="Times New Roman"/>
                <a:sym typeface="Times New Roman"/>
              </a:rPr>
              <a:t> </a:t>
            </a:r>
            <a:r>
              <a:rPr lang="en-GB" sz="1800" b="1" dirty="0">
                <a:solidFill>
                  <a:schemeClr val="dk1"/>
                </a:solidFill>
              </a:rPr>
              <a:t>Recommendation:  </a:t>
            </a:r>
            <a:r>
              <a:rPr lang="en-GB" sz="1800" dirty="0">
                <a:solidFill>
                  <a:schemeClr val="dk1"/>
                </a:solidFill>
              </a:rPr>
              <a:t>Deepen  engagement  with  restaurant owners in Rohini to improve service quality and customer satisfaction. Consider exclusive offers or loyalty programs for frequent customers in this area.</a:t>
            </a:r>
            <a:endParaRPr sz="1800" dirty="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E9AF"/>
        </a:solidFill>
        <a:effectLst/>
      </p:bgPr>
    </p:bg>
    <p:spTree>
      <p:nvGrpSpPr>
        <p:cNvPr id="1" name="Shape 321"/>
        <p:cNvGrpSpPr/>
        <p:nvPr/>
      </p:nvGrpSpPr>
      <p:grpSpPr>
        <a:xfrm>
          <a:off x="0" y="0"/>
          <a:ext cx="0" cy="0"/>
          <a:chOff x="0" y="0"/>
          <a:chExt cx="0" cy="0"/>
        </a:xfrm>
      </p:grpSpPr>
      <p:sp>
        <p:nvSpPr>
          <p:cNvPr id="36" name="Rectangle 3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D778303A-B800-066B-8DAB-08CEE4DDB714}"/>
              </a:ext>
            </a:extLst>
          </p:cNvPr>
          <p:cNvPicPr>
            <a:picLocks noChangeAspect="1"/>
          </p:cNvPicPr>
          <p:nvPr/>
        </p:nvPicPr>
        <p:blipFill>
          <a:blip r:embed="rId3"/>
          <a:srcRect r="427" b="1"/>
          <a:stretch/>
        </p:blipFill>
        <p:spPr>
          <a:xfrm>
            <a:off x="159204" y="402956"/>
            <a:ext cx="8825592" cy="4686300"/>
          </a:xfrm>
          <a:prstGeom prst="rect">
            <a:avLst/>
          </a:prstGeom>
        </p:spPr>
      </p:pic>
      <p:sp>
        <p:nvSpPr>
          <p:cNvPr id="6" name="TextBox 5">
            <a:extLst>
              <a:ext uri="{FF2B5EF4-FFF2-40B4-BE49-F238E27FC236}">
                <a16:creationId xmlns:a16="http://schemas.microsoft.com/office/drawing/2014/main" id="{1AE300A2-F826-6314-A457-6E7CE5649BC7}"/>
              </a:ext>
            </a:extLst>
          </p:cNvPr>
          <p:cNvSpPr txBox="1"/>
          <p:nvPr/>
        </p:nvSpPr>
        <p:spPr>
          <a:xfrm>
            <a:off x="2557221" y="-50960"/>
            <a:ext cx="4262034" cy="461665"/>
          </a:xfrm>
          <a:prstGeom prst="rect">
            <a:avLst/>
          </a:prstGeom>
          <a:noFill/>
        </p:spPr>
        <p:txBody>
          <a:bodyPr wrap="square" rtlCol="0">
            <a:spAutoFit/>
          </a:bodyPr>
          <a:lstStyle/>
          <a:p>
            <a:pPr algn="ctr"/>
            <a:r>
              <a:rPr lang="en-IN" sz="2400" b="1" dirty="0">
                <a:solidFill>
                  <a:schemeClr val="bg1"/>
                </a:solidFill>
                <a:highlight>
                  <a:srgbClr val="FF7F3E"/>
                </a:highlight>
              </a:rPr>
              <a:t>Swiggy Dashboard Analytics</a:t>
            </a:r>
            <a:r>
              <a:rPr lang="en-IN" sz="2400" dirty="0">
                <a:solidFill>
                  <a:schemeClr val="bg1"/>
                </a:solidFill>
                <a:highlight>
                  <a:srgbClr val="FF7F3E"/>
                </a:highlight>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a:extLst>
            <a:ext uri="{FF2B5EF4-FFF2-40B4-BE49-F238E27FC236}">
              <a16:creationId xmlns:a16="http://schemas.microsoft.com/office/drawing/2014/main" id="{A554DB8B-6C0A-0A13-C951-C774C025DB4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4DBC3F0-C5AF-0199-60D6-C22E500D6BDB}"/>
              </a:ext>
            </a:extLst>
          </p:cNvPr>
          <p:cNvPicPr>
            <a:picLocks noChangeAspect="1"/>
          </p:cNvPicPr>
          <p:nvPr/>
        </p:nvPicPr>
        <p:blipFill>
          <a:blip r:embed="rId3"/>
          <a:stretch>
            <a:fillRect/>
          </a:stretch>
        </p:blipFill>
        <p:spPr>
          <a:xfrm>
            <a:off x="205352" y="462991"/>
            <a:ext cx="8733295" cy="4620452"/>
          </a:xfrm>
          <a:prstGeom prst="rect">
            <a:avLst/>
          </a:prstGeom>
        </p:spPr>
      </p:pic>
      <p:sp>
        <p:nvSpPr>
          <p:cNvPr id="5" name="TextBox 4">
            <a:extLst>
              <a:ext uri="{FF2B5EF4-FFF2-40B4-BE49-F238E27FC236}">
                <a16:creationId xmlns:a16="http://schemas.microsoft.com/office/drawing/2014/main" id="{AA7562E7-763A-F3B1-9973-A90F83710A17}"/>
              </a:ext>
            </a:extLst>
          </p:cNvPr>
          <p:cNvSpPr txBox="1"/>
          <p:nvPr/>
        </p:nvSpPr>
        <p:spPr>
          <a:xfrm>
            <a:off x="2642462" y="-61994"/>
            <a:ext cx="4262034" cy="461665"/>
          </a:xfrm>
          <a:prstGeom prst="rect">
            <a:avLst/>
          </a:prstGeom>
          <a:noFill/>
        </p:spPr>
        <p:txBody>
          <a:bodyPr wrap="square" rtlCol="0">
            <a:spAutoFit/>
          </a:bodyPr>
          <a:lstStyle/>
          <a:p>
            <a:pPr algn="ctr"/>
            <a:r>
              <a:rPr lang="en-IN" sz="2400" b="1" dirty="0">
                <a:solidFill>
                  <a:schemeClr val="bg1"/>
                </a:solidFill>
                <a:highlight>
                  <a:srgbClr val="FF7F3E"/>
                </a:highlight>
              </a:rPr>
              <a:t>Swiggy Dashboard Analytics</a:t>
            </a:r>
            <a:r>
              <a:rPr lang="en-IN" sz="2400" dirty="0">
                <a:solidFill>
                  <a:schemeClr val="bg1"/>
                </a:solidFill>
                <a:highlight>
                  <a:srgbClr val="FF7F3E"/>
                </a:highlight>
              </a:rPr>
              <a:t> </a:t>
            </a:r>
          </a:p>
        </p:txBody>
      </p:sp>
    </p:spTree>
    <p:extLst>
      <p:ext uri="{BB962C8B-B14F-4D97-AF65-F5344CB8AC3E}">
        <p14:creationId xmlns:p14="http://schemas.microsoft.com/office/powerpoint/2010/main" val="1256325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6"/>
        <p:cNvGrpSpPr/>
        <p:nvPr/>
      </p:nvGrpSpPr>
      <p:grpSpPr>
        <a:xfrm>
          <a:off x="0" y="0"/>
          <a:ext cx="0" cy="0"/>
          <a:chOff x="0" y="0"/>
          <a:chExt cx="0" cy="0"/>
        </a:xfrm>
      </p:grpSpPr>
      <p:pic>
        <p:nvPicPr>
          <p:cNvPr id="3" name="Picture 2" descr="A group of men carrying boxes&#10;&#10;Description automatically generated">
            <a:extLst>
              <a:ext uri="{FF2B5EF4-FFF2-40B4-BE49-F238E27FC236}">
                <a16:creationId xmlns:a16="http://schemas.microsoft.com/office/drawing/2014/main" id="{CDD34CFD-EF1D-B19F-1D30-B9FE230677A8}"/>
              </a:ext>
            </a:extLst>
          </p:cNvPr>
          <p:cNvPicPr>
            <a:picLocks noChangeAspect="1"/>
          </p:cNvPicPr>
          <p:nvPr/>
        </p:nvPicPr>
        <p:blipFill>
          <a:blip r:embed="rId3"/>
          <a:srcRect t="1747"/>
          <a:stretch/>
        </p:blipFill>
        <p:spPr>
          <a:xfrm>
            <a:off x="20" y="10"/>
            <a:ext cx="9143980" cy="5143490"/>
          </a:xfrm>
          <a:prstGeom prst="rect">
            <a:avLst/>
          </a:prstGeom>
        </p:spPr>
      </p:pic>
      <p:sp>
        <p:nvSpPr>
          <p:cNvPr id="330" name="Rectangle 3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F1CBA5-A847-C3FC-FEF1-FD84E25CE21D}"/>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a:solidFill>
                  <a:schemeClr val="tx1">
                    <a:lumMod val="85000"/>
                    <a:lumOff val="15000"/>
                  </a:schemeClr>
                </a:solidFill>
                <a:highlight>
                  <a:srgbClr val="FFFFFF"/>
                </a:highlight>
                <a:latin typeface="+mj-lt"/>
                <a:ea typeface="+mj-ea"/>
                <a:cs typeface="+mj-cs"/>
              </a:rPr>
              <a:t>Thank You </a:t>
            </a:r>
          </a:p>
        </p:txBody>
      </p:sp>
      <p:cxnSp>
        <p:nvCxnSpPr>
          <p:cNvPr id="331" name="Straight Connector 33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27" name="Google Shape;327;p45"/>
          <p:cNvSpPr txBox="1"/>
          <p:nvPr/>
        </p:nvSpPr>
        <p:spPr>
          <a:xfrm>
            <a:off x="0" y="133750"/>
            <a:ext cx="87054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2"/>
              </a:solidFill>
            </a:endParaRPr>
          </a:p>
        </p:txBody>
      </p:sp>
      <p:sp>
        <p:nvSpPr>
          <p:cNvPr id="328" name="Google Shape;328;p45"/>
          <p:cNvSpPr txBox="1"/>
          <p:nvPr/>
        </p:nvSpPr>
        <p:spPr>
          <a:xfrm>
            <a:off x="324050" y="686650"/>
            <a:ext cx="8602500" cy="44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p:nvPr/>
        </p:nvSpPr>
        <p:spPr>
          <a:xfrm>
            <a:off x="652825" y="831600"/>
            <a:ext cx="4617900" cy="379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
              </a:spcBef>
              <a:spcAft>
                <a:spcPts val="0"/>
              </a:spcAft>
              <a:buNone/>
            </a:pPr>
            <a:r>
              <a:rPr lang="en-GB" sz="1600" dirty="0"/>
              <a:t>•</a:t>
            </a:r>
            <a:r>
              <a:rPr lang="en-GB" sz="1600" dirty="0">
                <a:latin typeface="Verdana"/>
                <a:ea typeface="Verdana"/>
                <a:cs typeface="Verdana"/>
                <a:sym typeface="Verdana"/>
              </a:rPr>
              <a:t>Data Exploration</a:t>
            </a:r>
            <a:endParaRPr sz="1600" dirty="0">
              <a:latin typeface="Verdana"/>
              <a:ea typeface="Verdana"/>
              <a:cs typeface="Verdana"/>
              <a:sym typeface="Verdana"/>
            </a:endParaRPr>
          </a:p>
          <a:p>
            <a:pPr marL="0" lvl="0" indent="0" algn="l" rtl="0">
              <a:lnSpc>
                <a:spcPct val="115000"/>
              </a:lnSpc>
              <a:spcBef>
                <a:spcPts val="3000"/>
              </a:spcBef>
              <a:spcAft>
                <a:spcPts val="0"/>
              </a:spcAft>
              <a:buNone/>
            </a:pPr>
            <a:r>
              <a:rPr lang="en-GB" sz="1600" dirty="0"/>
              <a:t>•</a:t>
            </a:r>
            <a:r>
              <a:rPr lang="en-GB" sz="1600" dirty="0">
                <a:latin typeface="Verdana"/>
                <a:ea typeface="Verdana"/>
                <a:cs typeface="Verdana"/>
                <a:sym typeface="Verdana"/>
              </a:rPr>
              <a:t>Data Cleaning</a:t>
            </a:r>
            <a:endParaRPr sz="1600" dirty="0">
              <a:latin typeface="Verdana"/>
              <a:ea typeface="Verdana"/>
              <a:cs typeface="Verdana"/>
              <a:sym typeface="Verdana"/>
            </a:endParaRPr>
          </a:p>
          <a:p>
            <a:pPr marL="0" lvl="0" indent="0" algn="l" rtl="0">
              <a:lnSpc>
                <a:spcPct val="115000"/>
              </a:lnSpc>
              <a:spcBef>
                <a:spcPts val="3100"/>
              </a:spcBef>
              <a:spcAft>
                <a:spcPts val="0"/>
              </a:spcAft>
              <a:buNone/>
            </a:pPr>
            <a:r>
              <a:rPr lang="en-GB" sz="1600" dirty="0"/>
              <a:t>•</a:t>
            </a:r>
            <a:r>
              <a:rPr lang="en-GB" sz="1600" dirty="0">
                <a:latin typeface="Verdana"/>
                <a:ea typeface="Verdana"/>
                <a:cs typeface="Verdana"/>
                <a:sym typeface="Verdana"/>
              </a:rPr>
              <a:t>Data Transformation</a:t>
            </a:r>
            <a:endParaRPr sz="1600" dirty="0">
              <a:latin typeface="Verdana"/>
              <a:ea typeface="Verdana"/>
              <a:cs typeface="Verdana"/>
              <a:sym typeface="Verdana"/>
            </a:endParaRPr>
          </a:p>
          <a:p>
            <a:pPr marL="0" lvl="0" indent="0" algn="l" rtl="0">
              <a:lnSpc>
                <a:spcPct val="115000"/>
              </a:lnSpc>
              <a:spcBef>
                <a:spcPts val="3000"/>
              </a:spcBef>
              <a:spcAft>
                <a:spcPts val="0"/>
              </a:spcAft>
              <a:buNone/>
            </a:pPr>
            <a:r>
              <a:rPr lang="en-GB" sz="1600" dirty="0"/>
              <a:t>•</a:t>
            </a:r>
            <a:r>
              <a:rPr lang="en-GB" sz="1600" dirty="0">
                <a:latin typeface="Verdana"/>
                <a:ea typeface="Verdana"/>
                <a:cs typeface="Verdana"/>
                <a:sym typeface="Verdana"/>
              </a:rPr>
              <a:t>Visualization</a:t>
            </a:r>
            <a:endParaRPr sz="1600" dirty="0">
              <a:latin typeface="Verdana"/>
              <a:ea typeface="Verdana"/>
              <a:cs typeface="Verdana"/>
              <a:sym typeface="Verdana"/>
            </a:endParaRPr>
          </a:p>
          <a:p>
            <a:pPr marL="0" lvl="0" indent="0" algn="l" rtl="0">
              <a:lnSpc>
                <a:spcPct val="115000"/>
              </a:lnSpc>
              <a:spcBef>
                <a:spcPts val="3000"/>
              </a:spcBef>
              <a:spcAft>
                <a:spcPts val="0"/>
              </a:spcAft>
              <a:buNone/>
            </a:pPr>
            <a:r>
              <a:rPr lang="en-GB" sz="1600" dirty="0"/>
              <a:t>•</a:t>
            </a:r>
            <a:r>
              <a:rPr lang="en-GB" sz="1600" dirty="0">
                <a:latin typeface="Verdana"/>
                <a:ea typeface="Verdana"/>
                <a:cs typeface="Verdana"/>
                <a:sym typeface="Verdana"/>
              </a:rPr>
              <a:t>Dashboard Creation</a:t>
            </a:r>
            <a:endParaRPr sz="1600" dirty="0">
              <a:latin typeface="Verdana"/>
              <a:ea typeface="Verdana"/>
              <a:cs typeface="Verdana"/>
              <a:sym typeface="Verdana"/>
            </a:endParaRPr>
          </a:p>
          <a:p>
            <a:pPr marL="0" lvl="0" indent="0" algn="l" rtl="0">
              <a:lnSpc>
                <a:spcPct val="115000"/>
              </a:lnSpc>
              <a:spcBef>
                <a:spcPts val="3100"/>
              </a:spcBef>
              <a:spcAft>
                <a:spcPts val="0"/>
              </a:spcAft>
              <a:buNone/>
            </a:pPr>
            <a:r>
              <a:rPr lang="en-GB" sz="1600" dirty="0"/>
              <a:t>•</a:t>
            </a:r>
            <a:r>
              <a:rPr lang="en-GB" sz="1600" dirty="0">
                <a:latin typeface="Verdana"/>
                <a:ea typeface="Verdana"/>
                <a:cs typeface="Verdana"/>
                <a:sym typeface="Verdana"/>
              </a:rPr>
              <a:t>Analysis and Insights</a:t>
            </a:r>
            <a:endParaRPr sz="1600" dirty="0">
              <a:latin typeface="Verdana"/>
              <a:ea typeface="Verdana"/>
              <a:cs typeface="Verdana"/>
              <a:sym typeface="Verdana"/>
            </a:endParaRPr>
          </a:p>
        </p:txBody>
      </p:sp>
      <p:pic>
        <p:nvPicPr>
          <p:cNvPr id="151" name="Google Shape;151;p16"/>
          <p:cNvPicPr preferRelativeResize="0"/>
          <p:nvPr/>
        </p:nvPicPr>
        <p:blipFill>
          <a:blip r:embed="rId3">
            <a:alphaModFix/>
          </a:blip>
          <a:stretch>
            <a:fillRect/>
          </a:stretch>
        </p:blipFill>
        <p:spPr>
          <a:xfrm>
            <a:off x="150775" y="0"/>
            <a:ext cx="4967550" cy="743300"/>
          </a:xfrm>
          <a:prstGeom prst="rect">
            <a:avLst/>
          </a:prstGeom>
          <a:noFill/>
          <a:ln>
            <a:noFill/>
          </a:ln>
        </p:spPr>
      </p:pic>
      <p:sp>
        <p:nvSpPr>
          <p:cNvPr id="152" name="Google Shape;152;p16"/>
          <p:cNvSpPr txBox="1"/>
          <p:nvPr/>
        </p:nvSpPr>
        <p:spPr>
          <a:xfrm>
            <a:off x="5155225" y="2454350"/>
            <a:ext cx="4025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Lato"/>
              <a:ea typeface="Lato"/>
              <a:cs typeface="Lato"/>
              <a:sym typeface="Lato"/>
            </a:endParaRPr>
          </a:p>
        </p:txBody>
      </p:sp>
      <p:pic>
        <p:nvPicPr>
          <p:cNvPr id="153" name="Google Shape;153;p16"/>
          <p:cNvPicPr preferRelativeResize="0"/>
          <p:nvPr/>
        </p:nvPicPr>
        <p:blipFill>
          <a:blip r:embed="rId4">
            <a:alphaModFix/>
          </a:blip>
          <a:stretch>
            <a:fillRect/>
          </a:stretch>
        </p:blipFill>
        <p:spPr>
          <a:xfrm>
            <a:off x="4768876" y="0"/>
            <a:ext cx="4355076"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7"/>
          <p:cNvPicPr preferRelativeResize="0"/>
          <p:nvPr/>
        </p:nvPicPr>
        <p:blipFill>
          <a:blip r:embed="rId3">
            <a:alphaModFix/>
          </a:blip>
          <a:stretch>
            <a:fillRect/>
          </a:stretch>
        </p:blipFill>
        <p:spPr>
          <a:xfrm>
            <a:off x="152400" y="152400"/>
            <a:ext cx="4046125" cy="701275"/>
          </a:xfrm>
          <a:prstGeom prst="rect">
            <a:avLst/>
          </a:prstGeom>
          <a:noFill/>
          <a:ln>
            <a:noFill/>
          </a:ln>
        </p:spPr>
      </p:pic>
      <p:pic>
        <p:nvPicPr>
          <p:cNvPr id="159" name="Google Shape;159;p17"/>
          <p:cNvPicPr preferRelativeResize="0"/>
          <p:nvPr/>
        </p:nvPicPr>
        <p:blipFill>
          <a:blip r:embed="rId4">
            <a:alphaModFix/>
          </a:blip>
          <a:stretch>
            <a:fillRect/>
          </a:stretch>
        </p:blipFill>
        <p:spPr>
          <a:xfrm>
            <a:off x="5799175" y="152400"/>
            <a:ext cx="3174000" cy="4640675"/>
          </a:xfrm>
          <a:prstGeom prst="rect">
            <a:avLst/>
          </a:prstGeom>
          <a:noFill/>
          <a:ln>
            <a:noFill/>
          </a:ln>
        </p:spPr>
      </p:pic>
      <p:sp>
        <p:nvSpPr>
          <p:cNvPr id="160" name="Google Shape;160;p17"/>
          <p:cNvSpPr txBox="1"/>
          <p:nvPr/>
        </p:nvSpPr>
        <p:spPr>
          <a:xfrm>
            <a:off x="50" y="853675"/>
            <a:ext cx="6314400" cy="432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latin typeface="Verdana"/>
                <a:ea typeface="Verdana"/>
                <a:cs typeface="Verdana"/>
                <a:sym typeface="Verdana"/>
              </a:rPr>
              <a:t>1.Top 10 Areas with Most Restaurants</a:t>
            </a:r>
            <a:endParaRPr sz="1800">
              <a:latin typeface="Verdana"/>
              <a:ea typeface="Verdana"/>
              <a:cs typeface="Verdana"/>
              <a:sym typeface="Verdana"/>
            </a:endParaRPr>
          </a:p>
          <a:p>
            <a:pPr marL="0" lvl="0" indent="0" algn="l" rtl="0">
              <a:spcBef>
                <a:spcPts val="0"/>
              </a:spcBef>
              <a:spcAft>
                <a:spcPts val="0"/>
              </a:spcAft>
              <a:buNone/>
            </a:pPr>
            <a:endParaRPr sz="1800">
              <a:latin typeface="Verdana"/>
              <a:ea typeface="Verdana"/>
              <a:cs typeface="Verdana"/>
              <a:sym typeface="Verdana"/>
            </a:endParaRPr>
          </a:p>
          <a:p>
            <a:pPr marL="0" lvl="0" indent="0" algn="l" rtl="0">
              <a:spcBef>
                <a:spcPts val="0"/>
              </a:spcBef>
              <a:spcAft>
                <a:spcPts val="0"/>
              </a:spcAft>
              <a:buNone/>
            </a:pPr>
            <a:r>
              <a:rPr lang="en-GB" sz="1800">
                <a:latin typeface="Verdana"/>
                <a:ea typeface="Verdana"/>
                <a:cs typeface="Verdana"/>
                <a:sym typeface="Verdana"/>
              </a:rPr>
              <a:t>2.Most Popular Food Types Served by Swiggy </a:t>
            </a:r>
            <a:endParaRPr sz="1800">
              <a:latin typeface="Verdana"/>
              <a:ea typeface="Verdana"/>
              <a:cs typeface="Verdana"/>
              <a:sym typeface="Verdana"/>
            </a:endParaRPr>
          </a:p>
          <a:p>
            <a:pPr marL="0" lvl="0" indent="0" algn="l" rtl="0">
              <a:spcBef>
                <a:spcPts val="0"/>
              </a:spcBef>
              <a:spcAft>
                <a:spcPts val="0"/>
              </a:spcAft>
              <a:buNone/>
            </a:pPr>
            <a:r>
              <a:rPr lang="en-GB" sz="1800">
                <a:latin typeface="Verdana"/>
                <a:ea typeface="Verdana"/>
                <a:cs typeface="Verdana"/>
                <a:sym typeface="Verdana"/>
              </a:rPr>
              <a:t>Restaurants in Each City</a:t>
            </a:r>
            <a:endParaRPr sz="1800">
              <a:latin typeface="Verdana"/>
              <a:ea typeface="Verdana"/>
              <a:cs typeface="Verdana"/>
              <a:sym typeface="Verdana"/>
            </a:endParaRPr>
          </a:p>
          <a:p>
            <a:pPr marL="0" lvl="0" indent="0" algn="l" rtl="0">
              <a:spcBef>
                <a:spcPts val="0"/>
              </a:spcBef>
              <a:spcAft>
                <a:spcPts val="0"/>
              </a:spcAft>
              <a:buNone/>
            </a:pPr>
            <a:endParaRPr sz="1800">
              <a:latin typeface="Verdana"/>
              <a:ea typeface="Verdana"/>
              <a:cs typeface="Verdana"/>
              <a:sym typeface="Verdana"/>
            </a:endParaRPr>
          </a:p>
          <a:p>
            <a:pPr marL="0" lvl="0" indent="0" algn="l" rtl="0">
              <a:spcBef>
                <a:spcPts val="0"/>
              </a:spcBef>
              <a:spcAft>
                <a:spcPts val="0"/>
              </a:spcAft>
              <a:buNone/>
            </a:pPr>
            <a:r>
              <a:rPr lang="en-GB" sz="1800"/>
              <a:t>3.</a:t>
            </a:r>
            <a:r>
              <a:rPr lang="en-GB" sz="1800">
                <a:latin typeface="Verdana"/>
                <a:ea typeface="Verdana"/>
                <a:cs typeface="Verdana"/>
                <a:sym typeface="Verdana"/>
              </a:rPr>
              <a:t>Top Rated Swiggy Restaurants</a:t>
            </a:r>
            <a:endParaRPr sz="1800">
              <a:latin typeface="Verdana"/>
              <a:ea typeface="Verdana"/>
              <a:cs typeface="Verdana"/>
              <a:sym typeface="Verdana"/>
            </a:endParaRPr>
          </a:p>
          <a:p>
            <a:pPr marL="0" lvl="0" indent="0" algn="l" rtl="0">
              <a:spcBef>
                <a:spcPts val="0"/>
              </a:spcBef>
              <a:spcAft>
                <a:spcPts val="0"/>
              </a:spcAft>
              <a:buNone/>
            </a:pPr>
            <a:endParaRPr sz="1800">
              <a:latin typeface="Verdana"/>
              <a:ea typeface="Verdana"/>
              <a:cs typeface="Verdana"/>
              <a:sym typeface="Verdana"/>
            </a:endParaRPr>
          </a:p>
          <a:p>
            <a:pPr marL="0" lvl="0" indent="0" algn="l" rtl="0">
              <a:spcBef>
                <a:spcPts val="0"/>
              </a:spcBef>
              <a:spcAft>
                <a:spcPts val="0"/>
              </a:spcAft>
              <a:buNone/>
            </a:pPr>
            <a:r>
              <a:rPr lang="en-GB" sz="1800"/>
              <a:t>4.</a:t>
            </a:r>
            <a:r>
              <a:rPr lang="en-GB" sz="1800">
                <a:latin typeface="Verdana"/>
                <a:ea typeface="Verdana"/>
                <a:cs typeface="Verdana"/>
                <a:sym typeface="Verdana"/>
              </a:rPr>
              <a:t>Correlation of Factors Affecting Average Rating</a:t>
            </a:r>
            <a:endParaRPr sz="1800">
              <a:latin typeface="Verdana"/>
              <a:ea typeface="Verdana"/>
              <a:cs typeface="Verdana"/>
              <a:sym typeface="Verdana"/>
            </a:endParaRPr>
          </a:p>
          <a:p>
            <a:pPr marL="0" lvl="0" indent="0" algn="l" rtl="0">
              <a:spcBef>
                <a:spcPts val="0"/>
              </a:spcBef>
              <a:spcAft>
                <a:spcPts val="0"/>
              </a:spcAft>
              <a:buNone/>
            </a:pPr>
            <a:endParaRPr sz="1800">
              <a:latin typeface="Verdana"/>
              <a:ea typeface="Verdana"/>
              <a:cs typeface="Verdana"/>
              <a:sym typeface="Verdana"/>
            </a:endParaRPr>
          </a:p>
          <a:p>
            <a:pPr marL="0" lvl="0" indent="0" algn="l" rtl="0">
              <a:lnSpc>
                <a:spcPct val="166000"/>
              </a:lnSpc>
              <a:spcBef>
                <a:spcPts val="100"/>
              </a:spcBef>
              <a:spcAft>
                <a:spcPts val="0"/>
              </a:spcAft>
              <a:buNone/>
            </a:pPr>
            <a:r>
              <a:rPr lang="en-GB" sz="1800"/>
              <a:t>5.</a:t>
            </a:r>
            <a:r>
              <a:rPr lang="en-GB" sz="1800">
                <a:latin typeface="Verdana"/>
                <a:ea typeface="Verdana"/>
                <a:cs typeface="Verdana"/>
                <a:sym typeface="Verdana"/>
              </a:rPr>
              <a:t> Correlation  Between  Restaurant  Price  and  Average Rating</a:t>
            </a:r>
            <a:endParaRPr sz="1800">
              <a:latin typeface="Verdana"/>
              <a:ea typeface="Verdana"/>
              <a:cs typeface="Verdana"/>
              <a:sym typeface="Verdana"/>
            </a:endParaRPr>
          </a:p>
          <a:p>
            <a:pPr marL="0" lvl="0" indent="0" algn="l" rtl="0">
              <a:lnSpc>
                <a:spcPct val="166000"/>
              </a:lnSpc>
              <a:spcBef>
                <a:spcPts val="100"/>
              </a:spcBef>
              <a:spcAft>
                <a:spcPts val="0"/>
              </a:spcAft>
              <a:buClr>
                <a:schemeClr val="dk2"/>
              </a:buClr>
              <a:buSzPts val="1100"/>
              <a:buFont typeface="Arial"/>
              <a:buNone/>
            </a:pPr>
            <a:r>
              <a:rPr lang="en-GB" sz="1800"/>
              <a:t>6.</a:t>
            </a:r>
            <a:r>
              <a:rPr lang="en-GB" sz="1800">
                <a:latin typeface="Verdana"/>
                <a:ea typeface="Verdana"/>
                <a:cs typeface="Verdana"/>
                <a:sym typeface="Verdana"/>
              </a:rPr>
              <a:t>City-wise Restaurant Count.</a:t>
            </a:r>
            <a:endParaRPr sz="1800">
              <a:latin typeface="Verdana"/>
              <a:ea typeface="Verdana"/>
              <a:cs typeface="Verdana"/>
              <a:sym typeface="Verdana"/>
            </a:endParaRPr>
          </a:p>
          <a:p>
            <a:pPr marL="0" lvl="0" indent="0" algn="l" rtl="0">
              <a:spcBef>
                <a:spcPts val="0"/>
              </a:spcBef>
              <a:spcAft>
                <a:spcPts val="0"/>
              </a:spcAft>
              <a:buNone/>
            </a:pPr>
            <a:endParaRPr sz="1600">
              <a:solidFill>
                <a:srgbClr val="FFA040"/>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8"/>
          <p:cNvPicPr preferRelativeResize="0"/>
          <p:nvPr/>
        </p:nvPicPr>
        <p:blipFill>
          <a:blip r:embed="rId3">
            <a:alphaModFix/>
          </a:blip>
          <a:stretch>
            <a:fillRect/>
          </a:stretch>
        </p:blipFill>
        <p:spPr>
          <a:xfrm>
            <a:off x="394350" y="118100"/>
            <a:ext cx="4046125" cy="701275"/>
          </a:xfrm>
          <a:prstGeom prst="rect">
            <a:avLst/>
          </a:prstGeom>
          <a:noFill/>
          <a:ln>
            <a:noFill/>
          </a:ln>
        </p:spPr>
      </p:pic>
      <p:sp>
        <p:nvSpPr>
          <p:cNvPr id="167" name="Google Shape;167;p18"/>
          <p:cNvSpPr txBox="1"/>
          <p:nvPr/>
        </p:nvSpPr>
        <p:spPr>
          <a:xfrm>
            <a:off x="296044" y="1072376"/>
            <a:ext cx="4919135" cy="32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latin typeface="Verdana"/>
                <a:ea typeface="Verdana"/>
                <a:cs typeface="Verdana"/>
                <a:sym typeface="Verdana"/>
              </a:rPr>
              <a:t>7.Price Analysis</a:t>
            </a:r>
            <a:endParaRPr sz="1800" dirty="0">
              <a:latin typeface="Verdana"/>
              <a:ea typeface="Verdana"/>
              <a:cs typeface="Verdana"/>
              <a:sym typeface="Verdana"/>
            </a:endParaRPr>
          </a:p>
          <a:p>
            <a:pPr marL="0" lvl="0" indent="0" algn="l" rtl="0">
              <a:lnSpc>
                <a:spcPct val="115000"/>
              </a:lnSpc>
              <a:spcBef>
                <a:spcPts val="100"/>
              </a:spcBef>
              <a:spcAft>
                <a:spcPts val="0"/>
              </a:spcAft>
              <a:buNone/>
            </a:pPr>
            <a:r>
              <a:rPr lang="en-GB" sz="1800" dirty="0"/>
              <a:t>8.</a:t>
            </a:r>
            <a:r>
              <a:rPr lang="en-GB" sz="1800" dirty="0">
                <a:latin typeface="Verdana"/>
                <a:ea typeface="Verdana"/>
                <a:cs typeface="Verdana"/>
                <a:sym typeface="Verdana"/>
              </a:rPr>
              <a:t>Delivery Time Analysis</a:t>
            </a:r>
            <a:endParaRPr sz="1800" dirty="0">
              <a:latin typeface="Verdana"/>
              <a:ea typeface="Verdana"/>
              <a:cs typeface="Verdana"/>
              <a:sym typeface="Verdana"/>
            </a:endParaRPr>
          </a:p>
          <a:p>
            <a:pPr marL="0" lvl="0" indent="0" algn="l" rtl="0">
              <a:lnSpc>
                <a:spcPct val="115000"/>
              </a:lnSpc>
              <a:spcBef>
                <a:spcPts val="100"/>
              </a:spcBef>
              <a:spcAft>
                <a:spcPts val="0"/>
              </a:spcAft>
              <a:buClr>
                <a:schemeClr val="dk2"/>
              </a:buClr>
              <a:buSzPts val="1100"/>
              <a:buFont typeface="Arial"/>
              <a:buNone/>
            </a:pPr>
            <a:r>
              <a:rPr lang="en-GB" sz="1800" dirty="0"/>
              <a:t>9.</a:t>
            </a:r>
            <a:r>
              <a:rPr lang="en-GB" sz="1800" dirty="0">
                <a:latin typeface="Verdana"/>
                <a:ea typeface="Verdana"/>
                <a:cs typeface="Verdana"/>
                <a:sym typeface="Verdana"/>
              </a:rPr>
              <a:t>Cuisine Analysis</a:t>
            </a:r>
            <a:endParaRPr sz="1800" dirty="0">
              <a:latin typeface="Verdana"/>
              <a:ea typeface="Verdana"/>
              <a:cs typeface="Verdana"/>
              <a:sym typeface="Verdana"/>
            </a:endParaRPr>
          </a:p>
          <a:p>
            <a:pPr marL="0" lvl="0" indent="12700" algn="l" rtl="0">
              <a:lnSpc>
                <a:spcPct val="166000"/>
              </a:lnSpc>
              <a:spcBef>
                <a:spcPts val="0"/>
              </a:spcBef>
              <a:spcAft>
                <a:spcPts val="0"/>
              </a:spcAft>
              <a:buNone/>
            </a:pPr>
            <a:r>
              <a:rPr lang="en-GB" sz="1800" dirty="0"/>
              <a:t>10.</a:t>
            </a:r>
            <a:r>
              <a:rPr lang="en-GB" sz="1800" dirty="0">
                <a:latin typeface="Verdana"/>
                <a:ea typeface="Verdana"/>
                <a:cs typeface="Verdana"/>
                <a:sym typeface="Verdana"/>
              </a:rPr>
              <a:t>Area-wise Restaurant Analysis</a:t>
            </a:r>
            <a:endParaRPr sz="1800" dirty="0">
              <a:latin typeface="Verdana"/>
              <a:ea typeface="Verdana"/>
              <a:cs typeface="Verdana"/>
              <a:sym typeface="Verdana"/>
            </a:endParaRPr>
          </a:p>
          <a:p>
            <a:pPr marL="0" lvl="0" indent="12700" algn="l" rtl="0">
              <a:lnSpc>
                <a:spcPct val="166000"/>
              </a:lnSpc>
              <a:spcBef>
                <a:spcPts val="0"/>
              </a:spcBef>
              <a:spcAft>
                <a:spcPts val="0"/>
              </a:spcAft>
              <a:buNone/>
            </a:pPr>
            <a:r>
              <a:rPr lang="en-GB" sz="1800" dirty="0">
                <a:latin typeface="Verdana"/>
                <a:ea typeface="Verdana"/>
                <a:cs typeface="Verdana"/>
                <a:sym typeface="Verdana"/>
              </a:rPr>
              <a:t>11.Correlation Analysis</a:t>
            </a:r>
            <a:endParaRPr sz="1800" dirty="0">
              <a:latin typeface="Verdana"/>
              <a:ea typeface="Verdana"/>
              <a:cs typeface="Verdana"/>
              <a:sym typeface="Verdana"/>
            </a:endParaRPr>
          </a:p>
          <a:p>
            <a:pPr marL="0" marR="469900" lvl="0" indent="0" algn="l" rtl="0">
              <a:lnSpc>
                <a:spcPct val="166000"/>
              </a:lnSpc>
              <a:spcBef>
                <a:spcPts val="100"/>
              </a:spcBef>
              <a:spcAft>
                <a:spcPts val="0"/>
              </a:spcAft>
              <a:buNone/>
            </a:pPr>
            <a:r>
              <a:rPr lang="en-GB" sz="1800" dirty="0">
                <a:latin typeface="Verdana"/>
                <a:ea typeface="Verdana"/>
                <a:cs typeface="Verdana"/>
                <a:sym typeface="Verdana"/>
              </a:rPr>
              <a:t>12.Customer Feedback Analysis</a:t>
            </a:r>
            <a:endParaRPr sz="1800" dirty="0">
              <a:latin typeface="Verdana"/>
              <a:ea typeface="Verdana"/>
              <a:cs typeface="Verdana"/>
              <a:sym typeface="Verdana"/>
            </a:endParaRPr>
          </a:p>
          <a:p>
            <a:pPr marL="0" marR="469900" lvl="0" indent="0" algn="l" rtl="0">
              <a:lnSpc>
                <a:spcPct val="166000"/>
              </a:lnSpc>
              <a:spcBef>
                <a:spcPts val="100"/>
              </a:spcBef>
              <a:spcAft>
                <a:spcPts val="0"/>
              </a:spcAft>
              <a:buClr>
                <a:schemeClr val="dk2"/>
              </a:buClr>
              <a:buSzPts val="1100"/>
              <a:buFont typeface="Arial"/>
              <a:buNone/>
            </a:pPr>
            <a:r>
              <a:rPr lang="en-GB" sz="1800" dirty="0">
                <a:latin typeface="Verdana"/>
                <a:ea typeface="Verdana"/>
                <a:cs typeface="Verdana"/>
                <a:sym typeface="Verdana"/>
              </a:rPr>
              <a:t> 13.Geographical Mapping</a:t>
            </a:r>
            <a:endParaRPr sz="1800" dirty="0">
              <a:latin typeface="Verdana"/>
              <a:ea typeface="Verdana"/>
              <a:cs typeface="Verdana"/>
              <a:sym typeface="Verdana"/>
            </a:endParaRPr>
          </a:p>
          <a:p>
            <a:pPr marL="0" lvl="0" indent="0" algn="l" rtl="0">
              <a:spcBef>
                <a:spcPts val="0"/>
              </a:spcBef>
              <a:spcAft>
                <a:spcPts val="0"/>
              </a:spcAft>
              <a:buNone/>
            </a:pPr>
            <a:endParaRPr sz="1600" dirty="0">
              <a:solidFill>
                <a:srgbClr val="FFA040"/>
              </a:solidFill>
              <a:latin typeface="Verdana"/>
              <a:ea typeface="Verdana"/>
              <a:cs typeface="Verdana"/>
              <a:sym typeface="Verdana"/>
            </a:endParaRPr>
          </a:p>
        </p:txBody>
      </p:sp>
      <p:pic>
        <p:nvPicPr>
          <p:cNvPr id="2" name="Google Shape;166;p18"/>
          <p:cNvPicPr preferRelativeResize="0"/>
          <p:nvPr/>
        </p:nvPicPr>
        <p:blipFill>
          <a:blip r:embed="rId4">
            <a:alphaModFix/>
          </a:blip>
          <a:stretch>
            <a:fillRect/>
          </a:stretch>
        </p:blipFill>
        <p:spPr>
          <a:xfrm>
            <a:off x="4965933" y="411803"/>
            <a:ext cx="3999225" cy="43198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4" name="Google Shape;174;p19"/>
          <p:cNvPicPr preferRelativeResize="0"/>
          <p:nvPr/>
        </p:nvPicPr>
        <p:blipFill>
          <a:blip r:embed="rId3">
            <a:alphaModFix/>
          </a:blip>
          <a:stretch>
            <a:fillRect/>
          </a:stretch>
        </p:blipFill>
        <p:spPr>
          <a:xfrm>
            <a:off x="3017744" y="0"/>
            <a:ext cx="2850925" cy="573437"/>
          </a:xfrm>
          <a:prstGeom prst="rect">
            <a:avLst/>
          </a:prstGeom>
          <a:noFill/>
          <a:ln>
            <a:noFill/>
          </a:ln>
        </p:spPr>
      </p:pic>
      <p:cxnSp>
        <p:nvCxnSpPr>
          <p:cNvPr id="175" name="Google Shape;175;p19"/>
          <p:cNvCxnSpPr>
            <a:cxnSpLocks/>
          </p:cNvCxnSpPr>
          <p:nvPr/>
        </p:nvCxnSpPr>
        <p:spPr>
          <a:xfrm>
            <a:off x="4715983" y="433953"/>
            <a:ext cx="0" cy="462794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E8251125-45E0-381E-6CB4-72FBDEF41922}"/>
              </a:ext>
            </a:extLst>
          </p:cNvPr>
          <p:cNvSpPr txBox="1"/>
          <p:nvPr/>
        </p:nvSpPr>
        <p:spPr>
          <a:xfrm>
            <a:off x="132041" y="573437"/>
            <a:ext cx="4439959" cy="4031873"/>
          </a:xfrm>
          <a:prstGeom prst="rect">
            <a:avLst/>
          </a:prstGeom>
          <a:noFill/>
        </p:spPr>
        <p:txBody>
          <a:bodyPr wrap="square" rtlCol="0">
            <a:spAutoFit/>
          </a:bodyPr>
          <a:lstStyle/>
          <a:p>
            <a:r>
              <a:rPr lang="en-US" sz="1600" b="1" dirty="0">
                <a:solidFill>
                  <a:srgbClr val="E38E49"/>
                </a:solidFill>
              </a:rPr>
              <a:t>Company Profile: Swiggy</a:t>
            </a:r>
          </a:p>
          <a:p>
            <a:r>
              <a:rPr lang="en-US" sz="1600" b="1" dirty="0">
                <a:solidFill>
                  <a:srgbClr val="E38E49"/>
                </a:solidFill>
              </a:rPr>
              <a:t>Key Points:</a:t>
            </a:r>
            <a:endParaRPr lang="en-US" sz="1600" dirty="0">
              <a:solidFill>
                <a:srgbClr val="E38E49"/>
              </a:solidFill>
            </a:endParaRPr>
          </a:p>
          <a:p>
            <a:pPr>
              <a:buFont typeface="Arial" panose="020B0604020202020204" pitchFamily="34" charset="0"/>
              <a:buChar char="•"/>
            </a:pPr>
            <a:r>
              <a:rPr lang="en-US" sz="1600" b="1" dirty="0">
                <a:solidFill>
                  <a:srgbClr val="E38E49"/>
                </a:solidFill>
              </a:rPr>
              <a:t>Founded:</a:t>
            </a:r>
            <a:r>
              <a:rPr lang="en-US" sz="1600" dirty="0">
                <a:solidFill>
                  <a:srgbClr val="E38E49"/>
                </a:solidFill>
              </a:rPr>
              <a:t> </a:t>
            </a:r>
            <a:r>
              <a:rPr lang="en-US" sz="1600" dirty="0"/>
              <a:t>2014</a:t>
            </a:r>
          </a:p>
          <a:p>
            <a:pPr>
              <a:buFont typeface="Arial" panose="020B0604020202020204" pitchFamily="34" charset="0"/>
              <a:buChar char="•"/>
            </a:pPr>
            <a:r>
              <a:rPr lang="en-US" sz="1600" b="1" dirty="0">
                <a:solidFill>
                  <a:srgbClr val="E38E49"/>
                </a:solidFill>
              </a:rPr>
              <a:t>Headquarters:</a:t>
            </a:r>
            <a:r>
              <a:rPr lang="en-US" sz="1600" dirty="0">
                <a:solidFill>
                  <a:srgbClr val="E38E49"/>
                </a:solidFill>
              </a:rPr>
              <a:t> Bengaluru, India</a:t>
            </a:r>
          </a:p>
          <a:p>
            <a:pPr>
              <a:buFont typeface="Arial" panose="020B0604020202020204" pitchFamily="34" charset="0"/>
              <a:buChar char="•"/>
            </a:pPr>
            <a:r>
              <a:rPr lang="en-US" sz="1600" b="1" dirty="0">
                <a:solidFill>
                  <a:srgbClr val="E38E49"/>
                </a:solidFill>
              </a:rPr>
              <a:t>Services:</a:t>
            </a:r>
            <a:r>
              <a:rPr lang="en-US" sz="1600" dirty="0">
                <a:solidFill>
                  <a:srgbClr val="E38E49"/>
                </a:solidFill>
              </a:rPr>
              <a:t> </a:t>
            </a:r>
            <a:r>
              <a:rPr lang="en-US" sz="1600" dirty="0"/>
              <a:t>Food delivery, grocery delivery, instant grocery delivery</a:t>
            </a:r>
          </a:p>
          <a:p>
            <a:pPr>
              <a:buFont typeface="Arial" panose="020B0604020202020204" pitchFamily="34" charset="0"/>
              <a:buChar char="•"/>
            </a:pPr>
            <a:r>
              <a:rPr lang="en-US" sz="1600" b="1" dirty="0">
                <a:solidFill>
                  <a:srgbClr val="E38E49"/>
                </a:solidFill>
              </a:rPr>
              <a:t>Mission:</a:t>
            </a:r>
            <a:r>
              <a:rPr lang="en-US" sz="1600" dirty="0">
                <a:solidFill>
                  <a:srgbClr val="E38E49"/>
                </a:solidFill>
              </a:rPr>
              <a:t> </a:t>
            </a:r>
            <a:r>
              <a:rPr lang="en-US" sz="1600" dirty="0"/>
              <a:t>To connect customers to the best food and deliver it fast</a:t>
            </a:r>
          </a:p>
          <a:p>
            <a:pPr>
              <a:buFont typeface="Arial" panose="020B0604020202020204" pitchFamily="34" charset="0"/>
              <a:buChar char="•"/>
            </a:pPr>
            <a:r>
              <a:rPr lang="en-US" sz="1600" b="1" dirty="0">
                <a:solidFill>
                  <a:srgbClr val="E38E49"/>
                </a:solidFill>
              </a:rPr>
              <a:t>Impact:</a:t>
            </a:r>
            <a:r>
              <a:rPr lang="en-US" sz="1600" dirty="0">
                <a:solidFill>
                  <a:srgbClr val="E38E49"/>
                </a:solidFill>
              </a:rPr>
              <a:t> </a:t>
            </a:r>
          </a:p>
          <a:p>
            <a:pPr marL="742950" lvl="1" indent="-285750">
              <a:buFont typeface="Arial" panose="020B0604020202020204" pitchFamily="34" charset="0"/>
              <a:buChar char="•"/>
            </a:pPr>
            <a:r>
              <a:rPr lang="en-US" sz="1600" dirty="0"/>
              <a:t>Revolutionized the food delivery industry in India</a:t>
            </a:r>
          </a:p>
          <a:p>
            <a:pPr marL="742950" lvl="1" indent="-285750">
              <a:buFont typeface="Arial" panose="020B0604020202020204" pitchFamily="34" charset="0"/>
              <a:buChar char="•"/>
            </a:pPr>
            <a:r>
              <a:rPr lang="en-US" sz="1600" dirty="0"/>
              <a:t>Empowered local restaurants</a:t>
            </a:r>
          </a:p>
          <a:p>
            <a:pPr marL="742950" lvl="1" indent="-285750">
              <a:buFont typeface="Arial" panose="020B0604020202020204" pitchFamily="34" charset="0"/>
              <a:buChar char="•"/>
            </a:pPr>
            <a:r>
              <a:rPr lang="en-US" sz="1600" dirty="0"/>
              <a:t>Created numerous employment opportunities</a:t>
            </a:r>
          </a:p>
          <a:p>
            <a:pPr marL="742950" lvl="1" indent="-285750">
              <a:buFont typeface="Arial" panose="020B0604020202020204" pitchFamily="34" charset="0"/>
              <a:buChar char="•"/>
            </a:pPr>
            <a:r>
              <a:rPr lang="en-US" sz="1600" dirty="0"/>
              <a:t>Enhanced customer convenience and experience</a:t>
            </a:r>
          </a:p>
        </p:txBody>
      </p:sp>
      <p:sp>
        <p:nvSpPr>
          <p:cNvPr id="4" name="TextBox 3">
            <a:extLst>
              <a:ext uri="{FF2B5EF4-FFF2-40B4-BE49-F238E27FC236}">
                <a16:creationId xmlns:a16="http://schemas.microsoft.com/office/drawing/2014/main" id="{13B3E343-B207-AD88-32A3-D559CF9BA1AF}"/>
              </a:ext>
            </a:extLst>
          </p:cNvPr>
          <p:cNvSpPr txBox="1"/>
          <p:nvPr/>
        </p:nvSpPr>
        <p:spPr>
          <a:xfrm>
            <a:off x="4912963" y="573437"/>
            <a:ext cx="4114495" cy="4308872"/>
          </a:xfrm>
          <a:prstGeom prst="rect">
            <a:avLst/>
          </a:prstGeom>
          <a:noFill/>
        </p:spPr>
        <p:txBody>
          <a:bodyPr wrap="square" rtlCol="0">
            <a:spAutoFit/>
          </a:bodyPr>
          <a:lstStyle/>
          <a:p>
            <a:r>
              <a:rPr lang="en-US" sz="1600" b="1" dirty="0">
                <a:solidFill>
                  <a:srgbClr val="E38E49"/>
                </a:solidFill>
              </a:rPr>
              <a:t>Key Achievements:</a:t>
            </a:r>
            <a:endParaRPr lang="en-US" sz="1600" dirty="0">
              <a:solidFill>
                <a:srgbClr val="E38E49"/>
              </a:solidFill>
            </a:endParaRPr>
          </a:p>
          <a:p>
            <a:pPr>
              <a:buFont typeface="Arial" panose="020B0604020202020204" pitchFamily="34" charset="0"/>
              <a:buChar char="•"/>
            </a:pPr>
            <a:r>
              <a:rPr lang="en-US" sz="1600" dirty="0"/>
              <a:t>Expanded operations to major cities across India</a:t>
            </a:r>
          </a:p>
          <a:p>
            <a:pPr>
              <a:buFont typeface="Arial" panose="020B0604020202020204" pitchFamily="34" charset="0"/>
              <a:buChar char="•"/>
            </a:pPr>
            <a:r>
              <a:rPr lang="en-US" sz="1600" dirty="0"/>
              <a:t>Partnered with thousands of restaurants and grocery stores</a:t>
            </a:r>
          </a:p>
          <a:p>
            <a:pPr>
              <a:buFont typeface="Arial" panose="020B0604020202020204" pitchFamily="34" charset="0"/>
              <a:buChar char="•"/>
            </a:pPr>
            <a:r>
              <a:rPr lang="en-US" sz="1600" dirty="0"/>
              <a:t>Introduced innovative features like </a:t>
            </a:r>
            <a:r>
              <a:rPr lang="en-US" sz="1600" dirty="0" err="1"/>
              <a:t>Instamart</a:t>
            </a:r>
            <a:r>
              <a:rPr lang="en-US" sz="1600" dirty="0"/>
              <a:t> for quick grocery delivery</a:t>
            </a:r>
          </a:p>
          <a:p>
            <a:pPr>
              <a:buFont typeface="Arial" panose="020B0604020202020204" pitchFamily="34" charset="0"/>
              <a:buChar char="•"/>
            </a:pPr>
            <a:r>
              <a:rPr lang="en-US" sz="1600" dirty="0"/>
              <a:t>Achieved significant growth in user base and order volume</a:t>
            </a:r>
          </a:p>
          <a:p>
            <a:pPr>
              <a:buFont typeface="Arial" panose="020B0604020202020204" pitchFamily="34" charset="0"/>
              <a:buChar char="•"/>
            </a:pPr>
            <a:r>
              <a:rPr lang="en-US" sz="1600" dirty="0"/>
              <a:t>Raised substantial funding to fuel expansion and innovation</a:t>
            </a:r>
          </a:p>
          <a:p>
            <a:r>
              <a:rPr lang="en-US" sz="1600" b="1" dirty="0">
                <a:solidFill>
                  <a:srgbClr val="E38E49"/>
                </a:solidFill>
              </a:rPr>
              <a:t>Vision:</a:t>
            </a:r>
            <a:endParaRPr lang="en-US" sz="1600" dirty="0">
              <a:solidFill>
                <a:srgbClr val="E38E49"/>
              </a:solidFill>
            </a:endParaRPr>
          </a:p>
          <a:p>
            <a:r>
              <a:rPr lang="en-US" sz="1600" dirty="0"/>
              <a:t>To be the leading food delivery and quick commerce platform in India, providing a seamless and delightful experience for customers, partners, and delivery partners.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0"/>
          <p:cNvPicPr preferRelativeResize="0"/>
          <p:nvPr/>
        </p:nvPicPr>
        <p:blipFill>
          <a:blip r:embed="rId3">
            <a:alphaModFix/>
          </a:blip>
          <a:stretch>
            <a:fillRect/>
          </a:stretch>
        </p:blipFill>
        <p:spPr>
          <a:xfrm>
            <a:off x="354326" y="1143000"/>
            <a:ext cx="6381751" cy="3114676"/>
          </a:xfrm>
          <a:prstGeom prst="rect">
            <a:avLst/>
          </a:prstGeom>
          <a:noFill/>
          <a:ln>
            <a:noFill/>
          </a:ln>
        </p:spPr>
      </p:pic>
      <p:pic>
        <p:nvPicPr>
          <p:cNvPr id="181" name="Google Shape;181;p20"/>
          <p:cNvPicPr preferRelativeResize="0"/>
          <p:nvPr/>
        </p:nvPicPr>
        <p:blipFill>
          <a:blip r:embed="rId4">
            <a:alphaModFix/>
          </a:blip>
          <a:stretch>
            <a:fillRect/>
          </a:stretch>
        </p:blipFill>
        <p:spPr>
          <a:xfrm>
            <a:off x="7086600" y="1143000"/>
            <a:ext cx="1967700" cy="2962276"/>
          </a:xfrm>
          <a:prstGeom prst="rect">
            <a:avLst/>
          </a:prstGeom>
          <a:noFill/>
          <a:ln>
            <a:noFill/>
          </a:ln>
        </p:spPr>
      </p:pic>
      <p:pic>
        <p:nvPicPr>
          <p:cNvPr id="182" name="Google Shape;182;p20"/>
          <p:cNvPicPr preferRelativeResize="0"/>
          <p:nvPr/>
        </p:nvPicPr>
        <p:blipFill>
          <a:blip r:embed="rId5">
            <a:alphaModFix/>
          </a:blip>
          <a:stretch>
            <a:fillRect/>
          </a:stretch>
        </p:blipFill>
        <p:spPr>
          <a:xfrm>
            <a:off x="119075" y="157175"/>
            <a:ext cx="2606975" cy="60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1"/>
          <p:cNvPicPr preferRelativeResize="0"/>
          <p:nvPr/>
        </p:nvPicPr>
        <p:blipFill>
          <a:blip r:embed="rId3">
            <a:alphaModFix/>
          </a:blip>
          <a:stretch>
            <a:fillRect/>
          </a:stretch>
        </p:blipFill>
        <p:spPr>
          <a:xfrm>
            <a:off x="98775" y="471675"/>
            <a:ext cx="5132350" cy="4085000"/>
          </a:xfrm>
          <a:prstGeom prst="rect">
            <a:avLst/>
          </a:prstGeom>
          <a:noFill/>
          <a:ln>
            <a:noFill/>
          </a:ln>
        </p:spPr>
      </p:pic>
      <p:sp>
        <p:nvSpPr>
          <p:cNvPr id="188" name="Google Shape;188;p21"/>
          <p:cNvSpPr txBox="1"/>
          <p:nvPr/>
        </p:nvSpPr>
        <p:spPr>
          <a:xfrm>
            <a:off x="0" y="0"/>
            <a:ext cx="571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solidFill>
                  <a:srgbClr val="E66C37"/>
                </a:solidFill>
                <a:latin typeface="Verdana"/>
                <a:ea typeface="Verdana"/>
                <a:cs typeface="Verdana"/>
                <a:sym typeface="Verdana"/>
              </a:rPr>
              <a:t>1.Top 10 Areas with Most Restaurants</a:t>
            </a:r>
            <a:endParaRPr b="1" dirty="0">
              <a:solidFill>
                <a:srgbClr val="E66C37"/>
              </a:solidFill>
            </a:endParaRPr>
          </a:p>
        </p:txBody>
      </p:sp>
      <p:sp>
        <p:nvSpPr>
          <p:cNvPr id="189" name="Google Shape;189;p21"/>
          <p:cNvSpPr txBox="1"/>
          <p:nvPr/>
        </p:nvSpPr>
        <p:spPr>
          <a:xfrm>
            <a:off x="5364825" y="1139610"/>
            <a:ext cx="3680400" cy="243140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dirty="0">
                <a:solidFill>
                  <a:srgbClr val="E66C37"/>
                </a:solidFill>
              </a:rPr>
              <a:t>Task 1: Top 10 Areas with Most Restaurants</a:t>
            </a:r>
            <a:endParaRPr sz="1600" b="1" dirty="0">
              <a:solidFill>
                <a:srgbClr val="E66C37"/>
              </a:solidFill>
            </a:endParaRPr>
          </a:p>
          <a:p>
            <a:pPr marL="0" lvl="0" indent="0" algn="l" rtl="0">
              <a:spcBef>
                <a:spcPts val="0"/>
              </a:spcBef>
              <a:spcAft>
                <a:spcPts val="0"/>
              </a:spcAft>
              <a:buNone/>
            </a:pPr>
            <a:endParaRPr sz="1600" dirty="0">
              <a:solidFill>
                <a:srgbClr val="E66C37"/>
              </a:solidFill>
            </a:endParaRPr>
          </a:p>
          <a:p>
            <a:pPr marL="0" lvl="0" indent="0" algn="l" rtl="0">
              <a:spcBef>
                <a:spcPts val="0"/>
              </a:spcBef>
              <a:spcAft>
                <a:spcPts val="0"/>
              </a:spcAft>
              <a:buNone/>
            </a:pPr>
            <a:r>
              <a:rPr lang="en-GB" sz="1600" dirty="0">
                <a:solidFill>
                  <a:schemeClr val="dk1"/>
                </a:solidFill>
              </a:rPr>
              <a:t>The top 10 areas with most restaurants are shown in the </a:t>
            </a:r>
            <a:r>
              <a:rPr lang="en-GB" sz="1800" dirty="0">
                <a:solidFill>
                  <a:schemeClr val="dk1"/>
                </a:solidFill>
              </a:rPr>
              <a:t>Funnel Charts</a:t>
            </a: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US" sz="1600" dirty="0"/>
              <a:t>From this, I found that the area Rohini in Delhi holds the 1st place with 220 hotels, averaging a rating of 3.38.</a:t>
            </a:r>
            <a:r>
              <a:rPr lang="en-GB" sz="1600" dirty="0">
                <a:solidFill>
                  <a:schemeClr val="dk1"/>
                </a:solidFill>
              </a:rPr>
              <a:t>.</a:t>
            </a:r>
            <a:endParaRPr sz="1600" dirty="0">
              <a:solidFill>
                <a:schemeClr val="dk1"/>
              </a:solidFill>
            </a:endParaRPr>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193</TotalTime>
  <Words>2090</Words>
  <Application>Microsoft Office PowerPoint</Application>
  <PresentationFormat>On-screen Show (16:9)</PresentationFormat>
  <Paragraphs>216</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Times New Roman</vt:lpstr>
      <vt:lpstr>Calibri Light</vt:lpstr>
      <vt:lpstr>Verdana</vt:lpstr>
      <vt:lpstr>Arial</vt:lpstr>
      <vt:lpstr>Calibri</vt:lpstr>
      <vt:lpstr>Lato</vt:lpstr>
      <vt:lpstr>Aharoni</vt:lpstr>
      <vt:lpstr>Office 2013 - 2022 Theme</vt:lpstr>
      <vt:lpstr>SWIGGY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yogeshbalabaskaran@gmail.com</cp:lastModifiedBy>
  <cp:revision>1</cp:revision>
  <dcterms:modified xsi:type="dcterms:W3CDTF">2024-11-29T06:50:14Z</dcterms:modified>
</cp:coreProperties>
</file>